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5" r:id="rId25"/>
    <p:sldId id="277"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BA2E4E-559C-4521-A10F-704093A13E24}" v="5" dt="2021-08-31T16:30:4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3"/>
    <p:restoredTop sz="94709"/>
  </p:normalViewPr>
  <p:slideViewPr>
    <p:cSldViewPr snapToGrid="0" snapToObjects="1">
      <p:cViewPr varScale="1">
        <p:scale>
          <a:sx n="108" d="100"/>
          <a:sy n="108" d="100"/>
        </p:scale>
        <p:origin x="7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McCormick" userId="44473619-29c5-46bf-9675-3cb3733fee8d" providerId="ADAL" clId="{A8BA2E4E-559C-4521-A10F-704093A13E24}"/>
    <pc:docChg chg="undo custSel modSld">
      <pc:chgData name="Sheila McCormick" userId="44473619-29c5-46bf-9675-3cb3733fee8d" providerId="ADAL" clId="{A8BA2E4E-559C-4521-A10F-704093A13E24}" dt="2021-08-31T16:34:12.666" v="245" actId="20577"/>
      <pc:docMkLst>
        <pc:docMk/>
      </pc:docMkLst>
      <pc:sldChg chg="modSp mod">
        <pc:chgData name="Sheila McCormick" userId="44473619-29c5-46bf-9675-3cb3733fee8d" providerId="ADAL" clId="{A8BA2E4E-559C-4521-A10F-704093A13E24}" dt="2021-08-31T16:04:00.964" v="5" actId="14100"/>
        <pc:sldMkLst>
          <pc:docMk/>
          <pc:sldMk cId="1642498202" sldId="256"/>
        </pc:sldMkLst>
        <pc:spChg chg="mod">
          <ac:chgData name="Sheila McCormick" userId="44473619-29c5-46bf-9675-3cb3733fee8d" providerId="ADAL" clId="{A8BA2E4E-559C-4521-A10F-704093A13E24}" dt="2021-08-31T16:04:00.964" v="5" actId="14100"/>
          <ac:spMkLst>
            <pc:docMk/>
            <pc:sldMk cId="1642498202" sldId="256"/>
            <ac:spMk id="3" creationId="{14C507F1-30FE-6647-AA23-9F1A795DCBF8}"/>
          </ac:spMkLst>
        </pc:spChg>
      </pc:sldChg>
      <pc:sldChg chg="modSp mod">
        <pc:chgData name="Sheila McCormick" userId="44473619-29c5-46bf-9675-3cb3733fee8d" providerId="ADAL" clId="{A8BA2E4E-559C-4521-A10F-704093A13E24}" dt="2021-08-31T16:04:11.586" v="10" actId="20577"/>
        <pc:sldMkLst>
          <pc:docMk/>
          <pc:sldMk cId="1507026995" sldId="257"/>
        </pc:sldMkLst>
        <pc:spChg chg="mod">
          <ac:chgData name="Sheila McCormick" userId="44473619-29c5-46bf-9675-3cb3733fee8d" providerId="ADAL" clId="{A8BA2E4E-559C-4521-A10F-704093A13E24}" dt="2021-08-31T16:04:11.586" v="10" actId="20577"/>
          <ac:spMkLst>
            <pc:docMk/>
            <pc:sldMk cId="1507026995" sldId="257"/>
            <ac:spMk id="3" creationId="{FC832B80-3E55-194D-99D2-B6614C824F61}"/>
          </ac:spMkLst>
        </pc:spChg>
      </pc:sldChg>
      <pc:sldChg chg="modSp mod">
        <pc:chgData name="Sheila McCormick" userId="44473619-29c5-46bf-9675-3cb3733fee8d" providerId="ADAL" clId="{A8BA2E4E-559C-4521-A10F-704093A13E24}" dt="2021-08-31T16:33:29.799" v="236" actId="113"/>
        <pc:sldMkLst>
          <pc:docMk/>
          <pc:sldMk cId="2128437704" sldId="259"/>
        </pc:sldMkLst>
        <pc:spChg chg="mod">
          <ac:chgData name="Sheila McCormick" userId="44473619-29c5-46bf-9675-3cb3733fee8d" providerId="ADAL" clId="{A8BA2E4E-559C-4521-A10F-704093A13E24}" dt="2021-08-31T16:22:48.499" v="102" actId="255"/>
          <ac:spMkLst>
            <pc:docMk/>
            <pc:sldMk cId="2128437704" sldId="259"/>
            <ac:spMk id="4" creationId="{14603D77-5AA3-EC4F-9EB0-B33EB5C8E86C}"/>
          </ac:spMkLst>
        </pc:spChg>
        <pc:spChg chg="mod">
          <ac:chgData name="Sheila McCormick" userId="44473619-29c5-46bf-9675-3cb3733fee8d" providerId="ADAL" clId="{A8BA2E4E-559C-4521-A10F-704093A13E24}" dt="2021-08-31T16:33:29.799" v="236" actId="113"/>
          <ac:spMkLst>
            <pc:docMk/>
            <pc:sldMk cId="2128437704" sldId="259"/>
            <ac:spMk id="5" creationId="{A99BE3AE-171B-5C4B-AAFA-97E6F2FA0327}"/>
          </ac:spMkLst>
        </pc:spChg>
      </pc:sldChg>
      <pc:sldChg chg="modSp mod">
        <pc:chgData name="Sheila McCormick" userId="44473619-29c5-46bf-9675-3cb3733fee8d" providerId="ADAL" clId="{A8BA2E4E-559C-4521-A10F-704093A13E24}" dt="2021-08-31T16:33:35.839" v="237" actId="113"/>
        <pc:sldMkLst>
          <pc:docMk/>
          <pc:sldMk cId="2692439258" sldId="261"/>
        </pc:sldMkLst>
        <pc:spChg chg="mod">
          <ac:chgData name="Sheila McCormick" userId="44473619-29c5-46bf-9675-3cb3733fee8d" providerId="ADAL" clId="{A8BA2E4E-559C-4521-A10F-704093A13E24}" dt="2021-08-31T16:17:16.066" v="51" actId="1076"/>
          <ac:spMkLst>
            <pc:docMk/>
            <pc:sldMk cId="2692439258" sldId="261"/>
            <ac:spMk id="3" creationId="{A098AE6A-87CE-9846-9C74-FAF1D69D6645}"/>
          </ac:spMkLst>
        </pc:spChg>
        <pc:spChg chg="mod">
          <ac:chgData name="Sheila McCormick" userId="44473619-29c5-46bf-9675-3cb3733fee8d" providerId="ADAL" clId="{A8BA2E4E-559C-4521-A10F-704093A13E24}" dt="2021-08-31T16:33:35.839" v="237" actId="113"/>
          <ac:spMkLst>
            <pc:docMk/>
            <pc:sldMk cId="2692439258" sldId="261"/>
            <ac:spMk id="4" creationId="{98A3A0C2-6D79-F14A-833F-7B1F64B89CA1}"/>
          </ac:spMkLst>
        </pc:spChg>
      </pc:sldChg>
      <pc:sldChg chg="addSp modSp mod">
        <pc:chgData name="Sheila McCormick" userId="44473619-29c5-46bf-9675-3cb3733fee8d" providerId="ADAL" clId="{A8BA2E4E-559C-4521-A10F-704093A13E24}" dt="2021-08-31T16:19:14" v="78" actId="1582"/>
        <pc:sldMkLst>
          <pc:docMk/>
          <pc:sldMk cId="801302515" sldId="262"/>
        </pc:sldMkLst>
        <pc:cxnChg chg="add mod">
          <ac:chgData name="Sheila McCormick" userId="44473619-29c5-46bf-9675-3cb3733fee8d" providerId="ADAL" clId="{A8BA2E4E-559C-4521-A10F-704093A13E24}" dt="2021-08-31T16:19:14" v="78" actId="1582"/>
          <ac:cxnSpMkLst>
            <pc:docMk/>
            <pc:sldMk cId="801302515" sldId="262"/>
            <ac:cxnSpMk id="3" creationId="{62783995-4243-4F35-8732-99AA55C8AC86}"/>
          </ac:cxnSpMkLst>
        </pc:cxnChg>
      </pc:sldChg>
      <pc:sldChg chg="addSp modSp mod">
        <pc:chgData name="Sheila McCormick" userId="44473619-29c5-46bf-9675-3cb3733fee8d" providerId="ADAL" clId="{A8BA2E4E-559C-4521-A10F-704093A13E24}" dt="2021-08-31T16:33:46.032" v="239" actId="14100"/>
        <pc:sldMkLst>
          <pc:docMk/>
          <pc:sldMk cId="2379974725" sldId="263"/>
        </pc:sldMkLst>
        <pc:spChg chg="mod">
          <ac:chgData name="Sheila McCormick" userId="44473619-29c5-46bf-9675-3cb3733fee8d" providerId="ADAL" clId="{A8BA2E4E-559C-4521-A10F-704093A13E24}" dt="2021-08-31T16:24:07.916" v="110" actId="255"/>
          <ac:spMkLst>
            <pc:docMk/>
            <pc:sldMk cId="2379974725" sldId="263"/>
            <ac:spMk id="4" creationId="{10BF475A-10D5-F74D-BE7D-98549264ED81}"/>
          </ac:spMkLst>
        </pc:spChg>
        <pc:spChg chg="mod">
          <ac:chgData name="Sheila McCormick" userId="44473619-29c5-46bf-9675-3cb3733fee8d" providerId="ADAL" clId="{A8BA2E4E-559C-4521-A10F-704093A13E24}" dt="2021-08-31T16:33:46.032" v="239" actId="14100"/>
          <ac:spMkLst>
            <pc:docMk/>
            <pc:sldMk cId="2379974725" sldId="263"/>
            <ac:spMk id="5" creationId="{7298B985-0DF3-BC45-A630-ED9C9F92693C}"/>
          </ac:spMkLst>
        </pc:spChg>
        <pc:picChg chg="add mod">
          <ac:chgData name="Sheila McCormick" userId="44473619-29c5-46bf-9675-3cb3733fee8d" providerId="ADAL" clId="{A8BA2E4E-559C-4521-A10F-704093A13E24}" dt="2021-08-31T16:19:35.106" v="80" actId="1076"/>
          <ac:picMkLst>
            <pc:docMk/>
            <pc:sldMk cId="2379974725" sldId="263"/>
            <ac:picMk id="2" creationId="{3AAA0D7E-480A-4875-8229-B6859F6BFA74}"/>
          </ac:picMkLst>
        </pc:picChg>
      </pc:sldChg>
      <pc:sldChg chg="modSp mod">
        <pc:chgData name="Sheila McCormick" userId="44473619-29c5-46bf-9675-3cb3733fee8d" providerId="ADAL" clId="{A8BA2E4E-559C-4521-A10F-704093A13E24}" dt="2021-08-31T16:33:57.549" v="242" actId="113"/>
        <pc:sldMkLst>
          <pc:docMk/>
          <pc:sldMk cId="3044948256" sldId="265"/>
        </pc:sldMkLst>
        <pc:spChg chg="mod">
          <ac:chgData name="Sheila McCormick" userId="44473619-29c5-46bf-9675-3cb3733fee8d" providerId="ADAL" clId="{A8BA2E4E-559C-4521-A10F-704093A13E24}" dt="2021-08-31T16:20:36.750" v="100" actId="255"/>
          <ac:spMkLst>
            <pc:docMk/>
            <pc:sldMk cId="3044948256" sldId="265"/>
            <ac:spMk id="4" creationId="{E00A42C3-D9F8-2248-B30F-B774EBB83DE5}"/>
          </ac:spMkLst>
        </pc:spChg>
        <pc:spChg chg="mod">
          <ac:chgData name="Sheila McCormick" userId="44473619-29c5-46bf-9675-3cb3733fee8d" providerId="ADAL" clId="{A8BA2E4E-559C-4521-A10F-704093A13E24}" dt="2021-08-31T16:33:57.549" v="242" actId="113"/>
          <ac:spMkLst>
            <pc:docMk/>
            <pc:sldMk cId="3044948256" sldId="265"/>
            <ac:spMk id="5" creationId="{1230E6BB-C0CE-1741-9FDE-A03C3CDAC1C3}"/>
          </ac:spMkLst>
        </pc:spChg>
      </pc:sldChg>
      <pc:sldChg chg="modSp mod">
        <pc:chgData name="Sheila McCormick" userId="44473619-29c5-46bf-9675-3cb3733fee8d" providerId="ADAL" clId="{A8BA2E4E-559C-4521-A10F-704093A13E24}" dt="2021-08-31T16:34:12.666" v="245" actId="20577"/>
        <pc:sldMkLst>
          <pc:docMk/>
          <pc:sldMk cId="3878369935" sldId="267"/>
        </pc:sldMkLst>
        <pc:spChg chg="mod">
          <ac:chgData name="Sheila McCormick" userId="44473619-29c5-46bf-9675-3cb3733fee8d" providerId="ADAL" clId="{A8BA2E4E-559C-4521-A10F-704093A13E24}" dt="2021-08-31T16:25:33.999" v="120" actId="255"/>
          <ac:spMkLst>
            <pc:docMk/>
            <pc:sldMk cId="3878369935" sldId="267"/>
            <ac:spMk id="3" creationId="{675C4584-F34C-3D49-AD8B-32E91167AF79}"/>
          </ac:spMkLst>
        </pc:spChg>
        <pc:spChg chg="mod">
          <ac:chgData name="Sheila McCormick" userId="44473619-29c5-46bf-9675-3cb3733fee8d" providerId="ADAL" clId="{A8BA2E4E-559C-4521-A10F-704093A13E24}" dt="2021-08-31T16:34:12.666" v="245" actId="20577"/>
          <ac:spMkLst>
            <pc:docMk/>
            <pc:sldMk cId="3878369935" sldId="267"/>
            <ac:spMk id="4" creationId="{6EE75E15-0456-024B-A055-62E11CA4B211}"/>
          </ac:spMkLst>
        </pc:spChg>
      </pc:sldChg>
      <pc:sldChg chg="addSp modSp mod">
        <pc:chgData name="Sheila McCormick" userId="44473619-29c5-46bf-9675-3cb3733fee8d" providerId="ADAL" clId="{A8BA2E4E-559C-4521-A10F-704093A13E24}" dt="2021-08-31T16:27:15.566" v="136" actId="1076"/>
        <pc:sldMkLst>
          <pc:docMk/>
          <pc:sldMk cId="1671383507" sldId="268"/>
        </pc:sldMkLst>
        <pc:picChg chg="add mod">
          <ac:chgData name="Sheila McCormick" userId="44473619-29c5-46bf-9675-3cb3733fee8d" providerId="ADAL" clId="{A8BA2E4E-559C-4521-A10F-704093A13E24}" dt="2021-08-31T16:27:15.566" v="136" actId="1076"/>
          <ac:picMkLst>
            <pc:docMk/>
            <pc:sldMk cId="1671383507" sldId="268"/>
            <ac:picMk id="2" creationId="{030DED8B-BA06-4CFA-B697-0E1026B2B3F6}"/>
          </ac:picMkLst>
        </pc:picChg>
      </pc:sldChg>
      <pc:sldChg chg="addSp modSp mod">
        <pc:chgData name="Sheila McCormick" userId="44473619-29c5-46bf-9675-3cb3733fee8d" providerId="ADAL" clId="{A8BA2E4E-559C-4521-A10F-704093A13E24}" dt="2021-08-31T16:28:30.283" v="151" actId="27636"/>
        <pc:sldMkLst>
          <pc:docMk/>
          <pc:sldMk cId="3049449197" sldId="269"/>
        </pc:sldMkLst>
        <pc:spChg chg="mod">
          <ac:chgData name="Sheila McCormick" userId="44473619-29c5-46bf-9675-3cb3733fee8d" providerId="ADAL" clId="{A8BA2E4E-559C-4521-A10F-704093A13E24}" dt="2021-08-31T16:28:02.497" v="141" actId="255"/>
          <ac:spMkLst>
            <pc:docMk/>
            <pc:sldMk cId="3049449197" sldId="269"/>
            <ac:spMk id="4" creationId="{E71D3FB5-F449-D945-B3E2-FA416F46E62D}"/>
          </ac:spMkLst>
        </pc:spChg>
        <pc:spChg chg="mod">
          <ac:chgData name="Sheila McCormick" userId="44473619-29c5-46bf-9675-3cb3733fee8d" providerId="ADAL" clId="{A8BA2E4E-559C-4521-A10F-704093A13E24}" dt="2021-08-31T16:28:30.283" v="151" actId="27636"/>
          <ac:spMkLst>
            <pc:docMk/>
            <pc:sldMk cId="3049449197" sldId="269"/>
            <ac:spMk id="5" creationId="{198406AC-CF68-C647-8F97-5C5CC2331F43}"/>
          </ac:spMkLst>
        </pc:spChg>
        <pc:picChg chg="add mod">
          <ac:chgData name="Sheila McCormick" userId="44473619-29c5-46bf-9675-3cb3733fee8d" providerId="ADAL" clId="{A8BA2E4E-559C-4521-A10F-704093A13E24}" dt="2021-08-31T16:27:53.916" v="140" actId="1076"/>
          <ac:picMkLst>
            <pc:docMk/>
            <pc:sldMk cId="3049449197" sldId="269"/>
            <ac:picMk id="2" creationId="{722EFB4D-1965-4D75-AC53-FD3D9492B02A}"/>
          </ac:picMkLst>
        </pc:picChg>
      </pc:sldChg>
      <pc:sldChg chg="modSp mod">
        <pc:chgData name="Sheila McCormick" userId="44473619-29c5-46bf-9675-3cb3733fee8d" providerId="ADAL" clId="{A8BA2E4E-559C-4521-A10F-704093A13E24}" dt="2021-08-31T16:29:36.349" v="180" actId="27636"/>
        <pc:sldMkLst>
          <pc:docMk/>
          <pc:sldMk cId="1071091716" sldId="271"/>
        </pc:sldMkLst>
        <pc:spChg chg="mod">
          <ac:chgData name="Sheila McCormick" userId="44473619-29c5-46bf-9675-3cb3733fee8d" providerId="ADAL" clId="{A8BA2E4E-559C-4521-A10F-704093A13E24}" dt="2021-08-31T16:29:30.849" v="178" actId="255"/>
          <ac:spMkLst>
            <pc:docMk/>
            <pc:sldMk cId="1071091716" sldId="271"/>
            <ac:spMk id="4" creationId="{13F2C8DA-8F0E-C744-B8C5-1827D8E46775}"/>
          </ac:spMkLst>
        </pc:spChg>
        <pc:spChg chg="mod">
          <ac:chgData name="Sheila McCormick" userId="44473619-29c5-46bf-9675-3cb3733fee8d" providerId="ADAL" clId="{A8BA2E4E-559C-4521-A10F-704093A13E24}" dt="2021-08-31T16:29:36.349" v="180" actId="27636"/>
          <ac:spMkLst>
            <pc:docMk/>
            <pc:sldMk cId="1071091716" sldId="271"/>
            <ac:spMk id="5" creationId="{01DEF6BA-F483-1B42-948D-51EE3589467C}"/>
          </ac:spMkLst>
        </pc:spChg>
      </pc:sldChg>
      <pc:sldChg chg="modSp mod">
        <pc:chgData name="Sheila McCormick" userId="44473619-29c5-46bf-9675-3cb3733fee8d" providerId="ADAL" clId="{A8BA2E4E-559C-4521-A10F-704093A13E24}" dt="2021-08-31T16:30:31.299" v="190" actId="255"/>
        <pc:sldMkLst>
          <pc:docMk/>
          <pc:sldMk cId="1032864786" sldId="273"/>
        </pc:sldMkLst>
        <pc:spChg chg="mod">
          <ac:chgData name="Sheila McCormick" userId="44473619-29c5-46bf-9675-3cb3733fee8d" providerId="ADAL" clId="{A8BA2E4E-559C-4521-A10F-704093A13E24}" dt="2021-08-31T16:30:31.299" v="190" actId="255"/>
          <ac:spMkLst>
            <pc:docMk/>
            <pc:sldMk cId="1032864786" sldId="273"/>
            <ac:spMk id="3" creationId="{E772FAE3-B50E-C74B-BAA7-8A8C2C92A28E}"/>
          </ac:spMkLst>
        </pc:spChg>
        <pc:spChg chg="mod">
          <ac:chgData name="Sheila McCormick" userId="44473619-29c5-46bf-9675-3cb3733fee8d" providerId="ADAL" clId="{A8BA2E4E-559C-4521-A10F-704093A13E24}" dt="2021-08-31T16:30:22.549" v="189" actId="120"/>
          <ac:spMkLst>
            <pc:docMk/>
            <pc:sldMk cId="1032864786" sldId="273"/>
            <ac:spMk id="4" creationId="{7CFC6CEF-2520-8A40-99DD-B595B5D15C69}"/>
          </ac:spMkLst>
        </pc:spChg>
      </pc:sldChg>
      <pc:sldChg chg="addSp">
        <pc:chgData name="Sheila McCormick" userId="44473619-29c5-46bf-9675-3cb3733fee8d" providerId="ADAL" clId="{A8BA2E4E-559C-4521-A10F-704093A13E24}" dt="2021-08-31T16:30:42.432" v="191"/>
        <pc:sldMkLst>
          <pc:docMk/>
          <pc:sldMk cId="4251315794" sldId="274"/>
        </pc:sldMkLst>
        <pc:picChg chg="add">
          <ac:chgData name="Sheila McCormick" userId="44473619-29c5-46bf-9675-3cb3733fee8d" providerId="ADAL" clId="{A8BA2E4E-559C-4521-A10F-704093A13E24}" dt="2021-08-31T16:30:42.432" v="191"/>
          <ac:picMkLst>
            <pc:docMk/>
            <pc:sldMk cId="4251315794" sldId="274"/>
            <ac:picMk id="2" creationId="{6508C94F-CAFC-458B-A35E-6214B1BB5562}"/>
          </ac:picMkLst>
        </pc:picChg>
      </pc:sldChg>
      <pc:sldChg chg="addSp modSp mod">
        <pc:chgData name="Sheila McCormick" userId="44473619-29c5-46bf-9675-3cb3733fee8d" providerId="ADAL" clId="{A8BA2E4E-559C-4521-A10F-704093A13E24}" dt="2021-08-31T16:31:42.349" v="222" actId="20577"/>
        <pc:sldMkLst>
          <pc:docMk/>
          <pc:sldMk cId="2854991949" sldId="276"/>
        </pc:sldMkLst>
        <pc:spChg chg="mod">
          <ac:chgData name="Sheila McCormick" userId="44473619-29c5-46bf-9675-3cb3733fee8d" providerId="ADAL" clId="{A8BA2E4E-559C-4521-A10F-704093A13E24}" dt="2021-08-31T16:31:42.349" v="222" actId="20577"/>
          <ac:spMkLst>
            <pc:docMk/>
            <pc:sldMk cId="2854991949" sldId="276"/>
            <ac:spMk id="4" creationId="{DC28F01E-68A3-CF45-A2F8-EB29D9149A55}"/>
          </ac:spMkLst>
        </pc:spChg>
        <pc:spChg chg="mod">
          <ac:chgData name="Sheila McCormick" userId="44473619-29c5-46bf-9675-3cb3733fee8d" providerId="ADAL" clId="{A8BA2E4E-559C-4521-A10F-704093A13E24}" dt="2021-08-31T16:31:11.899" v="212" actId="255"/>
          <ac:spMkLst>
            <pc:docMk/>
            <pc:sldMk cId="2854991949" sldId="276"/>
            <ac:spMk id="5" creationId="{C5EC2373-5CF3-714B-8229-C4B82EC8F1F6}"/>
          </ac:spMkLst>
        </pc:spChg>
        <pc:picChg chg="add">
          <ac:chgData name="Sheila McCormick" userId="44473619-29c5-46bf-9675-3cb3733fee8d" providerId="ADAL" clId="{A8BA2E4E-559C-4521-A10F-704093A13E24}" dt="2021-08-31T16:30:47.699" v="192"/>
          <ac:picMkLst>
            <pc:docMk/>
            <pc:sldMk cId="2854991949" sldId="276"/>
            <ac:picMk id="2" creationId="{CB190E01-FBD1-4FBC-B4CF-539114A3A58C}"/>
          </ac:picMkLst>
        </pc:picChg>
      </pc:sldChg>
      <pc:sldChg chg="modSp mod">
        <pc:chgData name="Sheila McCormick" userId="44473619-29c5-46bf-9675-3cb3733fee8d" providerId="ADAL" clId="{A8BA2E4E-559C-4521-A10F-704093A13E24}" dt="2021-08-31T16:32:26.882" v="235" actId="120"/>
        <pc:sldMkLst>
          <pc:docMk/>
          <pc:sldMk cId="2555580597" sldId="277"/>
        </pc:sldMkLst>
        <pc:spChg chg="mod">
          <ac:chgData name="Sheila McCormick" userId="44473619-29c5-46bf-9675-3cb3733fee8d" providerId="ADAL" clId="{A8BA2E4E-559C-4521-A10F-704093A13E24}" dt="2021-08-31T16:32:05.966" v="223" actId="255"/>
          <ac:spMkLst>
            <pc:docMk/>
            <pc:sldMk cId="2555580597" sldId="277"/>
            <ac:spMk id="3" creationId="{8FEB4A16-2136-7B4C-85D6-19F2FE843F23}"/>
          </ac:spMkLst>
        </pc:spChg>
        <pc:spChg chg="mod">
          <ac:chgData name="Sheila McCormick" userId="44473619-29c5-46bf-9675-3cb3733fee8d" providerId="ADAL" clId="{A8BA2E4E-559C-4521-A10F-704093A13E24}" dt="2021-08-31T16:32:26.882" v="235" actId="120"/>
          <ac:spMkLst>
            <pc:docMk/>
            <pc:sldMk cId="2555580597" sldId="277"/>
            <ac:spMk id="4" creationId="{A67DD372-B82C-A94A-AA11-EB08AFEECD6F}"/>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39160" y="1786"/>
            <a:ext cx="12231160" cy="6856214"/>
            <a:chOff x="-16934" y="0"/>
            <a:chExt cx="12231160" cy="6856214"/>
          </a:xfrm>
        </p:grpSpPr>
        <p:pic>
          <p:nvPicPr>
            <p:cNvPr id="16" name="Picture 15"/>
            <p:cNvPicPr>
              <a:picLocks noChangeAspect="1"/>
            </p:cNvPicPr>
            <p:nvPr/>
          </p:nvPicPr>
          <p:blipFill>
            <a:blip r:embed="rId2"/>
            <a:srcRect/>
            <a:stretch/>
          </p:blipFill>
          <p:spPr>
            <a:xfrm>
              <a:off x="0" y="0"/>
              <a:ext cx="12188824" cy="6856214"/>
            </a:xfrm>
            <a:prstGeom prst="rect">
              <a:avLst/>
            </a:prstGeom>
          </p:spPr>
        </p:pic>
        <p:sp>
          <p:nvSpPr>
            <p:cNvPr id="26" name="Rectangle 25"/>
            <p:cNvSpPr/>
            <p:nvPr/>
          </p:nvSpPr>
          <p:spPr>
            <a:xfrm>
              <a:off x="2328332" y="1907492"/>
              <a:ext cx="7543802" cy="3039443"/>
            </a:xfrm>
            <a:prstGeom prst="rect">
              <a:avLst/>
            </a:prstGeom>
            <a:solidFill>
              <a:schemeClr val="bg1"/>
            </a:solid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2231807"/>
            <a:ext cx="6815669" cy="575506"/>
          </a:xfrm>
        </p:spPr>
        <p:txBody>
          <a:bodyPr anchor="b">
            <a:noAutofit/>
          </a:bodyPr>
          <a:lstStyle>
            <a:lvl1pPr algn="ctr">
              <a:defRPr sz="2800" baseline="0">
                <a:solidFill>
                  <a:schemeClr val="accent3">
                    <a:lumMod val="75000"/>
                  </a:schemeClr>
                </a:solidFill>
                <a:effectLst/>
                <a:latin typeface="Arial" panose="020B0604020202020204" pitchFamily="34" charset="0"/>
              </a:defRPr>
            </a:lvl1pPr>
          </a:lstStyle>
          <a:p>
            <a:r>
              <a:rPr lang="en-US" dirty="0"/>
              <a:t>LABOR RECOGNITION WEEK 2021</a:t>
            </a:r>
          </a:p>
        </p:txBody>
      </p:sp>
      <p:sp>
        <p:nvSpPr>
          <p:cNvPr id="3" name="Subtitle 2"/>
          <p:cNvSpPr>
            <a:spLocks noGrp="1"/>
          </p:cNvSpPr>
          <p:nvPr>
            <p:ph type="subTitle" idx="1" hasCustomPrompt="1"/>
          </p:nvPr>
        </p:nvSpPr>
        <p:spPr>
          <a:xfrm>
            <a:off x="2692398" y="3060612"/>
            <a:ext cx="6815669" cy="1963496"/>
          </a:xfrm>
        </p:spPr>
        <p:txBody>
          <a:bodyPr anchor="t">
            <a:noAutofit/>
          </a:bodyPr>
          <a:lstStyle>
            <a:lvl1pPr marL="0" indent="0" algn="ctr">
              <a:buNone/>
              <a:defRPr sz="5400" b="1" i="0" baseline="0">
                <a:solidFill>
                  <a:schemeClr val="accent3">
                    <a:lumMod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UNION TERMINOLOGY</a:t>
            </a:r>
          </a:p>
        </p:txBody>
      </p:sp>
      <p:cxnSp>
        <p:nvCxnSpPr>
          <p:cNvPr id="15" name="Straight Connector 14"/>
          <p:cNvCxnSpPr/>
          <p:nvPr/>
        </p:nvCxnSpPr>
        <p:spPr>
          <a:xfrm>
            <a:off x="2692399" y="2933962"/>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35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cxnSp>
        <p:nvCxnSpPr>
          <p:cNvPr id="7" name="Straight Connector 6"/>
          <p:cNvCxnSpPr/>
          <p:nvPr/>
        </p:nvCxnSpPr>
        <p:spPr>
          <a:xfrm>
            <a:off x="1396169" y="341714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977812"/>
            <a:ext cx="9601196" cy="1303867"/>
          </a:xfrm>
        </p:spPr>
        <p:txBody>
          <a:bodyPr/>
          <a:lstStyle/>
          <a:p>
            <a:r>
              <a:rPr lang="en-US" dirty="0"/>
              <a:t>4.	What is an example </a:t>
            </a:r>
            <a:br>
              <a:rPr lang="en-US" dirty="0"/>
            </a:br>
            <a:r>
              <a:rPr lang="en-US" dirty="0"/>
              <a:t>of a reasonable accommodation? </a:t>
            </a:r>
          </a:p>
        </p:txBody>
      </p:sp>
      <p:sp>
        <p:nvSpPr>
          <p:cNvPr id="3" name="Content Placeholder 2"/>
          <p:cNvSpPr>
            <a:spLocks noGrp="1"/>
          </p:cNvSpPr>
          <p:nvPr>
            <p:ph idx="1" hasCustomPrompt="1"/>
          </p:nvPr>
        </p:nvSpPr>
        <p:spPr>
          <a:xfrm>
            <a:off x="1295401" y="3552613"/>
            <a:ext cx="9601196" cy="2441779"/>
          </a:xfrm>
        </p:spPr>
        <p:txBody>
          <a:bodyPr numCol="1"/>
          <a:lstStyle>
            <a:lvl1pPr marL="0" indent="0">
              <a:buNone/>
              <a:defRPr sz="2400"/>
            </a:lvl1pPr>
            <a:lvl5pPr marL="1828800" indent="0">
              <a:buNone/>
              <a:defRPr/>
            </a:lvl5pPr>
          </a:lstStyle>
          <a:p>
            <a:pPr lvl="0"/>
            <a:r>
              <a:rPr lang="en-US" dirty="0"/>
              <a:t>D. Federal law requires agencies to provide reasonable accommodations to qualified employees but your NTEU contract outlines the process for submitting requests, including confidentiality requirements and medical documentation, timeframes and procedures to appeal denials.</a:t>
            </a:r>
          </a:p>
        </p:txBody>
      </p:sp>
    </p:spTree>
    <p:extLst>
      <p:ext uri="{BB962C8B-B14F-4D97-AF65-F5344CB8AC3E}">
        <p14:creationId xmlns:p14="http://schemas.microsoft.com/office/powerpoint/2010/main" val="180961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982132"/>
            <a:ext cx="9601196" cy="4829388"/>
          </a:xfrm>
        </p:spPr>
        <p:txBody>
          <a:bodyPr/>
          <a:lstStyle/>
          <a:p>
            <a:r>
              <a:rPr lang="en-US" dirty="0"/>
              <a:t>5.	True or False:</a:t>
            </a:r>
            <a:br>
              <a:rPr lang="en-US" dirty="0"/>
            </a:br>
            <a:r>
              <a:rPr lang="en-US" dirty="0"/>
              <a:t>NTEU bargaining teams are comprised </a:t>
            </a:r>
            <a:br>
              <a:rPr lang="en-US" dirty="0"/>
            </a:br>
            <a:r>
              <a:rPr lang="en-US" dirty="0"/>
              <a:t>of only professional negotiators.</a:t>
            </a:r>
          </a:p>
        </p:txBody>
      </p:sp>
    </p:spTree>
    <p:extLst>
      <p:ext uri="{BB962C8B-B14F-4D97-AF65-F5344CB8AC3E}">
        <p14:creationId xmlns:p14="http://schemas.microsoft.com/office/powerpoint/2010/main" val="151802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cxnSp>
        <p:nvCxnSpPr>
          <p:cNvPr id="7" name="Straight Connector 6"/>
          <p:cNvCxnSpPr/>
          <p:nvPr/>
        </p:nvCxnSpPr>
        <p:spPr>
          <a:xfrm>
            <a:off x="1396169" y="386588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989666"/>
            <a:ext cx="9601196" cy="1303867"/>
          </a:xfrm>
        </p:spPr>
        <p:txBody>
          <a:bodyPr/>
          <a:lstStyle/>
          <a:p>
            <a:r>
              <a:rPr lang="en-US" dirty="0"/>
              <a:t>5.	True or False:</a:t>
            </a:r>
            <a:br>
              <a:rPr lang="en-US" dirty="0"/>
            </a:br>
            <a:r>
              <a:rPr lang="en-US" dirty="0"/>
              <a:t>NTEU bargaining teams are comprised </a:t>
            </a:r>
            <a:br>
              <a:rPr lang="en-US" dirty="0"/>
            </a:br>
            <a:r>
              <a:rPr lang="en-US" dirty="0"/>
              <a:t>of only professional negotiators.</a:t>
            </a:r>
          </a:p>
        </p:txBody>
      </p:sp>
      <p:sp>
        <p:nvSpPr>
          <p:cNvPr id="3" name="Content Placeholder 2"/>
          <p:cNvSpPr>
            <a:spLocks noGrp="1"/>
          </p:cNvSpPr>
          <p:nvPr>
            <p:ph idx="1" hasCustomPrompt="1"/>
          </p:nvPr>
        </p:nvSpPr>
        <p:spPr>
          <a:xfrm>
            <a:off x="1295401" y="4145280"/>
            <a:ext cx="9601196" cy="1730587"/>
          </a:xfrm>
        </p:spPr>
        <p:txBody>
          <a:bodyPr/>
          <a:lstStyle>
            <a:lvl1pPr marL="0" indent="0" algn="ctr">
              <a:buNone/>
              <a:defRPr sz="2400"/>
            </a:lvl1pPr>
            <a:lvl5pPr marL="1828800" indent="0">
              <a:buNone/>
              <a:defRPr/>
            </a:lvl5pPr>
          </a:lstStyle>
          <a:p>
            <a:pPr lvl="0"/>
            <a:r>
              <a:rPr lang="en-US" dirty="0"/>
              <a:t>FALSE: NTEU teams are comprised of chapter leaders representing different workplaces, positions and geographic locations. They bring real-world workplace issues and concerns to the table and ensure the diverse frontline perspective is represented in discussions with management.</a:t>
            </a:r>
          </a:p>
        </p:txBody>
      </p:sp>
    </p:spTree>
    <p:extLst>
      <p:ext uri="{BB962C8B-B14F-4D97-AF65-F5344CB8AC3E}">
        <p14:creationId xmlns:p14="http://schemas.microsoft.com/office/powerpoint/2010/main" val="2534060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259840"/>
            <a:ext cx="4558350" cy="2905760"/>
          </a:xfrm>
        </p:spPr>
        <p:txBody>
          <a:bodyPr anchor="b">
            <a:normAutofit/>
          </a:bodyPr>
          <a:lstStyle>
            <a:lvl1pPr algn="l">
              <a:defRPr sz="4400" b="0"/>
            </a:lvl1pPr>
          </a:lstStyle>
          <a:p>
            <a:r>
              <a:rPr lang="en-US" dirty="0"/>
              <a:t>6.	Due process</a:t>
            </a:r>
            <a:br>
              <a:rPr lang="en-US" dirty="0"/>
            </a:br>
            <a:r>
              <a:rPr lang="en-US" dirty="0"/>
              <a:t>	describes:</a:t>
            </a:r>
          </a:p>
        </p:txBody>
      </p:sp>
      <p:sp>
        <p:nvSpPr>
          <p:cNvPr id="3" name="Content Placeholder 2"/>
          <p:cNvSpPr>
            <a:spLocks noGrp="1"/>
          </p:cNvSpPr>
          <p:nvPr>
            <p:ph idx="1" hasCustomPrompt="1"/>
          </p:nvPr>
        </p:nvSpPr>
        <p:spPr>
          <a:xfrm>
            <a:off x="6339840" y="1066800"/>
            <a:ext cx="4548294" cy="4809066"/>
          </a:xfrm>
        </p:spPr>
        <p:txBody>
          <a:bodyPr anchor="ctr">
            <a:normAutofit/>
          </a:bodyPr>
          <a:lstStyle>
            <a:lvl1pPr marL="0" indent="-1005840">
              <a:buNone/>
              <a:defRPr/>
            </a:lvl1pPr>
          </a:lstStyle>
          <a:p>
            <a:pPr lvl="0"/>
            <a:r>
              <a:rPr lang="en-US" dirty="0"/>
              <a:t>A.	How NTEU members pay dues</a:t>
            </a:r>
          </a:p>
          <a:p>
            <a:pPr lvl="0"/>
            <a:r>
              <a:rPr lang="en-US" dirty="0"/>
              <a:t>B.	The rights employees have to be</a:t>
            </a:r>
            <a:br>
              <a:rPr lang="en-US" dirty="0"/>
            </a:br>
            <a:r>
              <a:rPr lang="en-US" dirty="0"/>
              <a:t>	treated fairly in disciplinary 	matters</a:t>
            </a:r>
          </a:p>
          <a:p>
            <a:pPr lvl="0"/>
            <a:r>
              <a:rPr lang="en-US" dirty="0"/>
              <a:t>C.	The process used to hire new 	employees</a:t>
            </a:r>
          </a:p>
          <a:p>
            <a:pPr lvl="0"/>
            <a:r>
              <a:rPr lang="en-US" dirty="0"/>
              <a:t>D.	Procedures for applying for new 	positions</a:t>
            </a:r>
          </a:p>
          <a:p>
            <a:pPr lvl="0"/>
            <a:endParaRPr lang="en-US" dirty="0"/>
          </a:p>
        </p:txBody>
      </p:sp>
    </p:spTree>
    <p:extLst>
      <p:ext uri="{BB962C8B-B14F-4D97-AF65-F5344CB8AC3E}">
        <p14:creationId xmlns:p14="http://schemas.microsoft.com/office/powerpoint/2010/main" val="110004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259840"/>
            <a:ext cx="4558350" cy="2905760"/>
          </a:xfrm>
        </p:spPr>
        <p:txBody>
          <a:bodyPr anchor="b">
            <a:normAutofit/>
          </a:bodyPr>
          <a:lstStyle>
            <a:lvl1pPr algn="l">
              <a:defRPr sz="4400" b="0"/>
            </a:lvl1pPr>
          </a:lstStyle>
          <a:p>
            <a:r>
              <a:rPr lang="en-US" dirty="0"/>
              <a:t>6.	Due process</a:t>
            </a:r>
            <a:br>
              <a:rPr lang="en-US" dirty="0"/>
            </a:br>
            <a:r>
              <a:rPr lang="en-US" dirty="0"/>
              <a:t>	describes:</a:t>
            </a:r>
          </a:p>
        </p:txBody>
      </p:sp>
      <p:sp>
        <p:nvSpPr>
          <p:cNvPr id="3" name="Content Placeholder 2"/>
          <p:cNvSpPr>
            <a:spLocks noGrp="1"/>
          </p:cNvSpPr>
          <p:nvPr>
            <p:ph idx="1" hasCustomPrompt="1"/>
          </p:nvPr>
        </p:nvSpPr>
        <p:spPr>
          <a:xfrm>
            <a:off x="6339840" y="1066800"/>
            <a:ext cx="4548294" cy="4809066"/>
          </a:xfrm>
        </p:spPr>
        <p:txBody>
          <a:bodyPr anchor="ctr">
            <a:normAutofit/>
          </a:bodyPr>
          <a:lstStyle>
            <a:lvl1pPr marL="0" indent="-1005840">
              <a:buNone/>
              <a:defRPr/>
            </a:lvl1pPr>
          </a:lstStyle>
          <a:p>
            <a:pPr lvl="0"/>
            <a:r>
              <a:rPr lang="en-US" dirty="0"/>
              <a:t>B. Due process rights protect employees from being treated unfairly in disciplinary actions. NTEU negotiates a grievance procedure in every contract that outlines the steps for challenging unfair treatment in the workplace.</a:t>
            </a:r>
          </a:p>
        </p:txBody>
      </p:sp>
    </p:spTree>
    <p:extLst>
      <p:ext uri="{BB962C8B-B14F-4D97-AF65-F5344CB8AC3E}">
        <p14:creationId xmlns:p14="http://schemas.microsoft.com/office/powerpoint/2010/main" val="307487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cxnSp>
        <p:nvCxnSpPr>
          <p:cNvPr id="7" name="Straight Connector 6"/>
          <p:cNvCxnSpPr/>
          <p:nvPr/>
        </p:nvCxnSpPr>
        <p:spPr>
          <a:xfrm>
            <a:off x="1396169" y="395562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706882"/>
            <a:ext cx="9601196" cy="2113278"/>
          </a:xfrm>
        </p:spPr>
        <p:txBody>
          <a:bodyPr/>
          <a:lstStyle/>
          <a:p>
            <a:r>
              <a:rPr lang="en-US" dirty="0"/>
              <a:t>7.	Abruptly and prematurely </a:t>
            </a:r>
            <a:br>
              <a:rPr lang="en-US" dirty="0"/>
            </a:br>
            <a:r>
              <a:rPr lang="en-US" dirty="0"/>
              <a:t>declaring an impasse at the bargaining </a:t>
            </a:r>
            <a:br>
              <a:rPr lang="en-US" dirty="0"/>
            </a:br>
            <a:r>
              <a:rPr lang="en-US" dirty="0"/>
              <a:t>table is an example of:</a:t>
            </a:r>
          </a:p>
        </p:txBody>
      </p:sp>
      <p:sp>
        <p:nvSpPr>
          <p:cNvPr id="3" name="Content Placeholder 2"/>
          <p:cNvSpPr>
            <a:spLocks noGrp="1"/>
          </p:cNvSpPr>
          <p:nvPr>
            <p:ph idx="1" hasCustomPrompt="1"/>
          </p:nvPr>
        </p:nvSpPr>
        <p:spPr>
          <a:xfrm>
            <a:off x="1295401" y="4091094"/>
            <a:ext cx="9601196" cy="1324186"/>
          </a:xfrm>
        </p:spPr>
        <p:txBody>
          <a:bodyPr numCol="2"/>
          <a:lstStyle>
            <a:lvl1pPr marL="0" indent="0">
              <a:buNone/>
              <a:defRPr sz="2400"/>
            </a:lvl1pPr>
            <a:lvl5pPr marL="1828800" indent="0">
              <a:buNone/>
              <a:defRPr/>
            </a:lvl5pPr>
          </a:lstStyle>
          <a:p>
            <a:pPr lvl="0"/>
            <a:r>
              <a:rPr lang="en-US" dirty="0"/>
              <a:t>A.	Bad faith bargaining</a:t>
            </a:r>
          </a:p>
          <a:p>
            <a:pPr lvl="0"/>
            <a:r>
              <a:rPr lang="en-US" dirty="0"/>
              <a:t>B.	A strike</a:t>
            </a:r>
          </a:p>
          <a:p>
            <a:pPr lvl="0"/>
            <a:endParaRPr lang="en-US" dirty="0"/>
          </a:p>
          <a:p>
            <a:pPr lvl="0"/>
            <a:r>
              <a:rPr lang="en-US" dirty="0"/>
              <a:t>C.	A grievance</a:t>
            </a:r>
          </a:p>
          <a:p>
            <a:pPr lvl="0"/>
            <a:r>
              <a:rPr lang="en-US" dirty="0"/>
              <a:t>D.	Retaliation</a:t>
            </a:r>
          </a:p>
          <a:p>
            <a:pPr lvl="0"/>
            <a:endParaRPr lang="en-US" dirty="0"/>
          </a:p>
        </p:txBody>
      </p:sp>
    </p:spTree>
    <p:extLst>
      <p:ext uri="{BB962C8B-B14F-4D97-AF65-F5344CB8AC3E}">
        <p14:creationId xmlns:p14="http://schemas.microsoft.com/office/powerpoint/2010/main" val="281420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cxnSp>
        <p:nvCxnSpPr>
          <p:cNvPr id="7" name="Straight Connector 6"/>
          <p:cNvCxnSpPr/>
          <p:nvPr/>
        </p:nvCxnSpPr>
        <p:spPr>
          <a:xfrm>
            <a:off x="1396169" y="330538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056642"/>
            <a:ext cx="9601196" cy="2113278"/>
          </a:xfrm>
        </p:spPr>
        <p:txBody>
          <a:bodyPr/>
          <a:lstStyle/>
          <a:p>
            <a:r>
              <a:rPr lang="en-US" dirty="0"/>
              <a:t>7.	Abruptly and prematurely </a:t>
            </a:r>
            <a:br>
              <a:rPr lang="en-US" dirty="0"/>
            </a:br>
            <a:r>
              <a:rPr lang="en-US" dirty="0"/>
              <a:t>declaring an impasse at the bargaining </a:t>
            </a:r>
            <a:br>
              <a:rPr lang="en-US" dirty="0"/>
            </a:br>
            <a:r>
              <a:rPr lang="en-US" dirty="0"/>
              <a:t>table is an example of:</a:t>
            </a:r>
          </a:p>
        </p:txBody>
      </p:sp>
      <p:sp>
        <p:nvSpPr>
          <p:cNvPr id="3" name="Content Placeholder 2"/>
          <p:cNvSpPr>
            <a:spLocks noGrp="1"/>
          </p:cNvSpPr>
          <p:nvPr>
            <p:ph idx="1" hasCustomPrompt="1"/>
          </p:nvPr>
        </p:nvSpPr>
        <p:spPr>
          <a:xfrm>
            <a:off x="1295401" y="3552613"/>
            <a:ext cx="9601196" cy="2411299"/>
          </a:xfrm>
        </p:spPr>
        <p:txBody>
          <a:bodyPr numCol="1"/>
          <a:lstStyle>
            <a:lvl1pPr marL="0" indent="0">
              <a:buNone/>
              <a:defRPr sz="2400"/>
            </a:lvl1pPr>
            <a:lvl5pPr marL="1828800" indent="0">
              <a:buNone/>
              <a:defRPr/>
            </a:lvl5pPr>
          </a:lstStyle>
          <a:p>
            <a:pPr lvl="0"/>
            <a:r>
              <a:rPr lang="en-US" dirty="0"/>
              <a:t>A. Both NTEU and management have a duty to negotiate in good faith. This means negotiating with a sincere resolve to reach agreement, meeting as frequently as necessary and avoiding unnecessary delays. If this doesn’t happen, either side can file an unfair labor practice grievance alleging bad faith bargaining. Other examples of bad faith bargaining are refusing to meet face to face and declining to explain proposals.</a:t>
            </a:r>
          </a:p>
        </p:txBody>
      </p:sp>
    </p:spTree>
    <p:extLst>
      <p:ext uri="{BB962C8B-B14F-4D97-AF65-F5344CB8AC3E}">
        <p14:creationId xmlns:p14="http://schemas.microsoft.com/office/powerpoint/2010/main" val="256884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982132"/>
            <a:ext cx="9601196" cy="4829388"/>
          </a:xfrm>
        </p:spPr>
        <p:txBody>
          <a:bodyPr/>
          <a:lstStyle/>
          <a:p>
            <a:r>
              <a:rPr lang="en-US" dirty="0"/>
              <a:t>8.	True or False:</a:t>
            </a:r>
            <a:br>
              <a:rPr lang="en-US" dirty="0"/>
            </a:br>
            <a:r>
              <a:rPr lang="en-US" dirty="0"/>
              <a:t>Only “poor performers” need a union representative when they are facing discipline and want to file a grievance.</a:t>
            </a:r>
          </a:p>
        </p:txBody>
      </p:sp>
    </p:spTree>
    <p:extLst>
      <p:ext uri="{BB962C8B-B14F-4D97-AF65-F5344CB8AC3E}">
        <p14:creationId xmlns:p14="http://schemas.microsoft.com/office/powerpoint/2010/main" val="387385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cxnSp>
        <p:nvCxnSpPr>
          <p:cNvPr id="7" name="Straight Connector 6"/>
          <p:cNvCxnSpPr/>
          <p:nvPr/>
        </p:nvCxnSpPr>
        <p:spPr>
          <a:xfrm>
            <a:off x="1396169" y="386588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056663"/>
            <a:ext cx="9601196" cy="2529805"/>
          </a:xfrm>
        </p:spPr>
        <p:txBody>
          <a:bodyPr/>
          <a:lstStyle/>
          <a:p>
            <a:r>
              <a:rPr lang="en-US" dirty="0"/>
              <a:t>8.	True or False:</a:t>
            </a:r>
            <a:br>
              <a:rPr lang="en-US" dirty="0"/>
            </a:br>
            <a:r>
              <a:rPr lang="en-US" dirty="0"/>
              <a:t>Only “poor performers” need a union representative when they are facing discipline and want to file a grievance.</a:t>
            </a:r>
          </a:p>
        </p:txBody>
      </p:sp>
      <p:sp>
        <p:nvSpPr>
          <p:cNvPr id="3" name="Content Placeholder 2"/>
          <p:cNvSpPr>
            <a:spLocks noGrp="1"/>
          </p:cNvSpPr>
          <p:nvPr>
            <p:ph idx="1" hasCustomPrompt="1"/>
          </p:nvPr>
        </p:nvSpPr>
        <p:spPr>
          <a:xfrm>
            <a:off x="1295401" y="4145280"/>
            <a:ext cx="9601196" cy="1730587"/>
          </a:xfrm>
        </p:spPr>
        <p:txBody>
          <a:bodyPr/>
          <a:lstStyle>
            <a:lvl1pPr marL="0" indent="0" algn="ctr">
              <a:buNone/>
              <a:defRPr sz="2400"/>
            </a:lvl1pPr>
            <a:lvl5pPr marL="1828800" indent="0">
              <a:buNone/>
              <a:defRPr/>
            </a:lvl5pPr>
          </a:lstStyle>
          <a:p>
            <a:pPr lvl="0"/>
            <a:r>
              <a:rPr lang="en-US" dirty="0"/>
              <a:t>False: While it’s true that NTEU leaders help employees file grievances if they are treated unfairly or management violates the contract, stewards are also a valuable resource. They can provide advice on a range of workplace topics and help employees have conversations with managers to resolve workplace issues.</a:t>
            </a:r>
          </a:p>
        </p:txBody>
      </p:sp>
    </p:spTree>
    <p:extLst>
      <p:ext uri="{BB962C8B-B14F-4D97-AF65-F5344CB8AC3E}">
        <p14:creationId xmlns:p14="http://schemas.microsoft.com/office/powerpoint/2010/main" val="2677254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259840"/>
            <a:ext cx="4558350" cy="4175760"/>
          </a:xfrm>
        </p:spPr>
        <p:txBody>
          <a:bodyPr anchor="b">
            <a:normAutofit/>
          </a:bodyPr>
          <a:lstStyle>
            <a:lvl1pPr algn="l">
              <a:defRPr sz="4400" b="0"/>
            </a:lvl1pPr>
          </a:lstStyle>
          <a:p>
            <a:r>
              <a:rPr lang="en-US" dirty="0"/>
              <a:t>9.	Which of the following is an example of protected activity for federal employees?</a:t>
            </a:r>
          </a:p>
        </p:txBody>
      </p:sp>
      <p:sp>
        <p:nvSpPr>
          <p:cNvPr id="3" name="Content Placeholder 2"/>
          <p:cNvSpPr>
            <a:spLocks noGrp="1"/>
          </p:cNvSpPr>
          <p:nvPr>
            <p:ph idx="1" hasCustomPrompt="1"/>
          </p:nvPr>
        </p:nvSpPr>
        <p:spPr>
          <a:xfrm>
            <a:off x="6339840" y="1066800"/>
            <a:ext cx="4548294" cy="4809066"/>
          </a:xfrm>
        </p:spPr>
        <p:txBody>
          <a:bodyPr anchor="ctr">
            <a:normAutofit/>
          </a:bodyPr>
          <a:lstStyle>
            <a:lvl1pPr marL="0" indent="-1005840">
              <a:buNone/>
              <a:defRPr/>
            </a:lvl1pPr>
          </a:lstStyle>
          <a:p>
            <a:pPr lvl="0"/>
            <a:r>
              <a:rPr lang="en-US" dirty="0"/>
              <a:t>A.	Becoming a union member</a:t>
            </a:r>
          </a:p>
          <a:p>
            <a:pPr lvl="0"/>
            <a:r>
              <a:rPr lang="en-US" dirty="0"/>
              <a:t>B.	Filing a grievance</a:t>
            </a:r>
          </a:p>
          <a:p>
            <a:pPr lvl="0"/>
            <a:r>
              <a:rPr lang="en-US" dirty="0"/>
              <a:t>C.	Contacting a member of 	Congress</a:t>
            </a:r>
          </a:p>
          <a:p>
            <a:pPr lvl="0"/>
            <a:r>
              <a:rPr lang="en-US" dirty="0"/>
              <a:t>D.	All of the above</a:t>
            </a:r>
          </a:p>
        </p:txBody>
      </p:sp>
    </p:spTree>
    <p:extLst>
      <p:ext uri="{BB962C8B-B14F-4D97-AF65-F5344CB8AC3E}">
        <p14:creationId xmlns:p14="http://schemas.microsoft.com/office/powerpoint/2010/main" val="268266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baseline="0">
                <a:solidFill>
                  <a:schemeClr val="accent3">
                    <a:lumMod val="75000"/>
                  </a:schemeClr>
                </a:solidFill>
                <a:latin typeface="Arial" panose="020B0604020202020204" pitchFamily="34" charset="0"/>
              </a:defRPr>
            </a:lvl1pPr>
          </a:lstStyle>
          <a:p>
            <a:r>
              <a:rPr lang="en-US" dirty="0"/>
              <a:t>It’s Labor Recognition Week!</a:t>
            </a:r>
            <a:br>
              <a:rPr lang="en-US" dirty="0"/>
            </a:br>
            <a:endParaRPr lang="en-US" dirty="0"/>
          </a:p>
        </p:txBody>
      </p:sp>
      <p:sp>
        <p:nvSpPr>
          <p:cNvPr id="3" name="Text Placeholder 2"/>
          <p:cNvSpPr>
            <a:spLocks noGrp="1"/>
          </p:cNvSpPr>
          <p:nvPr>
            <p:ph type="body" idx="1" hasCustomPrompt="1"/>
          </p:nvPr>
        </p:nvSpPr>
        <p:spPr>
          <a:xfrm>
            <a:off x="2015067" y="3846051"/>
            <a:ext cx="8158690" cy="144730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We’re celebrating your contributions as a federal employee </a:t>
            </a:r>
            <a:br>
              <a:rPr lang="en-US" dirty="0"/>
            </a:br>
            <a:r>
              <a:rPr lang="en-US" dirty="0"/>
              <a:t>and NTEU member. But, how well do you know your union terminology? Let’s find out!</a:t>
            </a: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79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982132"/>
            <a:ext cx="9601196" cy="4829388"/>
          </a:xfrm>
        </p:spPr>
        <p:txBody>
          <a:bodyPr/>
          <a:lstStyle/>
          <a:p>
            <a:r>
              <a:rPr lang="en-US" dirty="0"/>
              <a:t>10.	True or False:</a:t>
            </a:r>
            <a:br>
              <a:rPr lang="en-US" dirty="0"/>
            </a:br>
            <a:r>
              <a:rPr lang="en-US" dirty="0"/>
              <a:t>Once my contract has been negotiated, NTEU must wait until it expires to negotiate any changes to the agreement.</a:t>
            </a:r>
          </a:p>
        </p:txBody>
      </p:sp>
    </p:spTree>
    <p:extLst>
      <p:ext uri="{BB962C8B-B14F-4D97-AF65-F5344CB8AC3E}">
        <p14:creationId xmlns:p14="http://schemas.microsoft.com/office/powerpoint/2010/main" val="2636428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cxnSp>
        <p:nvCxnSpPr>
          <p:cNvPr id="7" name="Straight Connector 6"/>
          <p:cNvCxnSpPr/>
          <p:nvPr/>
        </p:nvCxnSpPr>
        <p:spPr>
          <a:xfrm>
            <a:off x="1396169" y="376428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056664"/>
            <a:ext cx="9601196" cy="2372336"/>
          </a:xfrm>
        </p:spPr>
        <p:txBody>
          <a:bodyPr/>
          <a:lstStyle/>
          <a:p>
            <a:r>
              <a:rPr lang="en-US" dirty="0"/>
              <a:t>10.	True or False:</a:t>
            </a:r>
            <a:br>
              <a:rPr lang="en-US" dirty="0"/>
            </a:br>
            <a:r>
              <a:rPr lang="en-US" dirty="0"/>
              <a:t>Once my contract has been negotiated, NTEU must wait until it expires to negotiate any changes to the agreement.</a:t>
            </a:r>
          </a:p>
        </p:txBody>
      </p:sp>
      <p:sp>
        <p:nvSpPr>
          <p:cNvPr id="3" name="Content Placeholder 2"/>
          <p:cNvSpPr>
            <a:spLocks noGrp="1"/>
          </p:cNvSpPr>
          <p:nvPr>
            <p:ph idx="1" hasCustomPrompt="1"/>
          </p:nvPr>
        </p:nvSpPr>
        <p:spPr>
          <a:xfrm>
            <a:off x="1295401" y="4023362"/>
            <a:ext cx="9601196" cy="1852506"/>
          </a:xfrm>
        </p:spPr>
        <p:txBody>
          <a:bodyPr/>
          <a:lstStyle>
            <a:lvl1pPr marL="0" indent="0" algn="ctr">
              <a:buNone/>
              <a:defRPr sz="2400"/>
            </a:lvl1pPr>
            <a:lvl5pPr marL="1828800" indent="0">
              <a:buNone/>
              <a:defRPr/>
            </a:lvl5pPr>
          </a:lstStyle>
          <a:p>
            <a:pPr lvl="0"/>
            <a:r>
              <a:rPr lang="en-US" dirty="0"/>
              <a:t>FALSE: In 1998, NTEU successfully argued before the Supreme Court that agencies are obligated to bargain over union-initiated proposals arising during the term of an agreement. It’s called midterm bargaining, and it allows federal unions like NTEU to resolve workplace issues at the bargaining table more quickly, without waiting until the entire contract expires.</a:t>
            </a:r>
          </a:p>
        </p:txBody>
      </p:sp>
    </p:spTree>
    <p:extLst>
      <p:ext uri="{BB962C8B-B14F-4D97-AF65-F5344CB8AC3E}">
        <p14:creationId xmlns:p14="http://schemas.microsoft.com/office/powerpoint/2010/main" val="365797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3655C1-0830-EB48-A5E1-6EA29BE44B7B}"/>
              </a:ext>
            </a:extLst>
          </p:cNvPr>
          <p:cNvSpPr txBox="1"/>
          <p:nvPr userDrawn="1"/>
        </p:nvSpPr>
        <p:spPr>
          <a:xfrm>
            <a:off x="1183640" y="2296160"/>
            <a:ext cx="9824720" cy="1477328"/>
          </a:xfrm>
          <a:prstGeom prst="rect">
            <a:avLst/>
          </a:prstGeom>
          <a:noFill/>
        </p:spPr>
        <p:txBody>
          <a:bodyPr wrap="square" rtlCol="0">
            <a:spAutoFit/>
          </a:bodyPr>
          <a:lstStyle/>
          <a:p>
            <a:pPr algn="ctr"/>
            <a:r>
              <a:rPr lang="en-US" sz="2400" baseline="0" dirty="0"/>
              <a:t>The good news for all NTEU members is that if you have questions </a:t>
            </a:r>
            <a:br>
              <a:rPr lang="en-US" sz="2400" baseline="0" dirty="0"/>
            </a:br>
            <a:r>
              <a:rPr lang="en-US" sz="2400" baseline="0" dirty="0"/>
              <a:t>about your union, what we do and how we can help you in the workplace, </a:t>
            </a:r>
            <a:br>
              <a:rPr lang="en-US" sz="2400" baseline="0" dirty="0"/>
            </a:br>
            <a:r>
              <a:rPr lang="en-US" sz="2400" baseline="0" dirty="0"/>
              <a:t>your NTEU chapter leader is always there to help!</a:t>
            </a:r>
            <a:endParaRPr lang="en-US" dirty="0"/>
          </a:p>
          <a:p>
            <a:pPr algn="ctr"/>
            <a:endParaRPr lang="en-US" dirty="0"/>
          </a:p>
        </p:txBody>
      </p:sp>
      <p:sp>
        <p:nvSpPr>
          <p:cNvPr id="6" name="TextBox 5">
            <a:extLst>
              <a:ext uri="{FF2B5EF4-FFF2-40B4-BE49-F238E27FC236}">
                <a16:creationId xmlns:a16="http://schemas.microsoft.com/office/drawing/2014/main" id="{949CFE31-80D1-204C-81AB-2DA70A3CE724}"/>
              </a:ext>
            </a:extLst>
          </p:cNvPr>
          <p:cNvSpPr txBox="1"/>
          <p:nvPr userDrawn="1"/>
        </p:nvSpPr>
        <p:spPr>
          <a:xfrm>
            <a:off x="1183640" y="1412240"/>
            <a:ext cx="982472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aseline="0" dirty="0">
                <a:solidFill>
                  <a:schemeClr val="accent3">
                    <a:lumMod val="75000"/>
                  </a:schemeClr>
                </a:solidFill>
                <a:latin typeface="Arial" panose="020B0604020202020204" pitchFamily="34" charset="0"/>
              </a:rPr>
              <a:t>How Did You Do?</a:t>
            </a:r>
          </a:p>
        </p:txBody>
      </p:sp>
      <p:pic>
        <p:nvPicPr>
          <p:cNvPr id="9" name="Picture 8" descr="Text, logo&#10;&#10;Description automatically generated">
            <a:extLst>
              <a:ext uri="{FF2B5EF4-FFF2-40B4-BE49-F238E27FC236}">
                <a16:creationId xmlns:a16="http://schemas.microsoft.com/office/drawing/2014/main" id="{7EA526EF-0A60-4E45-B31E-EDEEB5A3A134}"/>
              </a:ext>
            </a:extLst>
          </p:cNvPr>
          <p:cNvPicPr>
            <a:picLocks noChangeAspect="1"/>
          </p:cNvPicPr>
          <p:nvPr userDrawn="1"/>
        </p:nvPicPr>
        <p:blipFill>
          <a:blip r:embed="rId2"/>
          <a:stretch>
            <a:fillRect/>
          </a:stretch>
        </p:blipFill>
        <p:spPr>
          <a:xfrm>
            <a:off x="2136140" y="4065935"/>
            <a:ext cx="2514600" cy="965200"/>
          </a:xfrm>
          <a:prstGeom prst="rect">
            <a:avLst/>
          </a:prstGeom>
        </p:spPr>
      </p:pic>
    </p:spTree>
    <p:extLst>
      <p:ext uri="{BB962C8B-B14F-4D97-AF65-F5344CB8AC3E}">
        <p14:creationId xmlns:p14="http://schemas.microsoft.com/office/powerpoint/2010/main" val="191998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342730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987972"/>
            <a:ext cx="9601196" cy="1303867"/>
          </a:xfrm>
        </p:spPr>
        <p:txBody>
          <a:bodyPr/>
          <a:lstStyle/>
          <a:p>
            <a:r>
              <a:rPr lang="en-US" dirty="0"/>
              <a:t>1.	The term “bargaining unit” describes:</a:t>
            </a:r>
          </a:p>
        </p:txBody>
      </p:sp>
      <p:sp>
        <p:nvSpPr>
          <p:cNvPr id="3" name="Content Placeholder 2"/>
          <p:cNvSpPr>
            <a:spLocks noGrp="1"/>
          </p:cNvSpPr>
          <p:nvPr>
            <p:ph idx="1" hasCustomPrompt="1"/>
          </p:nvPr>
        </p:nvSpPr>
        <p:spPr>
          <a:xfrm>
            <a:off x="1295401" y="3562772"/>
            <a:ext cx="9601196" cy="1019383"/>
          </a:xfrm>
        </p:spPr>
        <p:txBody>
          <a:bodyPr numCol="2"/>
          <a:lstStyle>
            <a:lvl1pPr marL="0" indent="0">
              <a:buNone/>
              <a:defRPr sz="2400"/>
            </a:lvl1pPr>
            <a:lvl5pPr marL="1828800" indent="0">
              <a:buNone/>
              <a:defRPr/>
            </a:lvl5pPr>
          </a:lstStyle>
          <a:p>
            <a:pPr lvl="0"/>
            <a:r>
              <a:rPr lang="en-US" dirty="0"/>
              <a:t>A.	Members of the union</a:t>
            </a:r>
          </a:p>
          <a:p>
            <a:pPr lvl="0"/>
            <a:r>
              <a:rPr lang="en-US" dirty="0"/>
              <a:t>B.	All employees in the office</a:t>
            </a:r>
          </a:p>
          <a:p>
            <a:pPr lvl="0"/>
            <a:r>
              <a:rPr lang="en-US" dirty="0"/>
              <a:t>C.	Non-supervisory employees</a:t>
            </a:r>
          </a:p>
          <a:p>
            <a:pPr lvl="0"/>
            <a:endParaRPr lang="en-US" dirty="0"/>
          </a:p>
        </p:txBody>
      </p:sp>
    </p:spTree>
    <p:extLst>
      <p:ext uri="{BB962C8B-B14F-4D97-AF65-F5344CB8AC3E}">
        <p14:creationId xmlns:p14="http://schemas.microsoft.com/office/powerpoint/2010/main" val="281522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7" name="Straight Connector 6"/>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2125133"/>
            <a:ext cx="9601196" cy="1303867"/>
          </a:xfrm>
        </p:spPr>
        <p:txBody>
          <a:bodyPr/>
          <a:lstStyle/>
          <a:p>
            <a:r>
              <a:rPr lang="en-US" dirty="0"/>
              <a:t>1.	The term “bargaining unit” describes:</a:t>
            </a:r>
          </a:p>
        </p:txBody>
      </p:sp>
      <p:sp>
        <p:nvSpPr>
          <p:cNvPr id="3" name="Content Placeholder 2"/>
          <p:cNvSpPr>
            <a:spLocks noGrp="1"/>
          </p:cNvSpPr>
          <p:nvPr>
            <p:ph idx="1" hasCustomPrompt="1"/>
          </p:nvPr>
        </p:nvSpPr>
        <p:spPr>
          <a:xfrm>
            <a:off x="1295401" y="3698240"/>
            <a:ext cx="9601196" cy="2177627"/>
          </a:xfrm>
        </p:spPr>
        <p:txBody>
          <a:bodyPr/>
          <a:lstStyle>
            <a:lvl1pPr marL="0" indent="0" algn="ctr">
              <a:buNone/>
              <a:defRPr sz="2400"/>
            </a:lvl1pPr>
            <a:lvl5pPr marL="1828800" indent="0">
              <a:buNone/>
              <a:defRPr/>
            </a:lvl5pPr>
          </a:lstStyle>
          <a:p>
            <a:pPr lvl="0"/>
            <a:r>
              <a:rPr lang="en-US" dirty="0"/>
              <a:t>C. A bargaining unit position is a job that is represented by a labor union.</a:t>
            </a:r>
          </a:p>
        </p:txBody>
      </p:sp>
    </p:spTree>
    <p:extLst>
      <p:ext uri="{BB962C8B-B14F-4D97-AF65-F5344CB8AC3E}">
        <p14:creationId xmlns:p14="http://schemas.microsoft.com/office/powerpoint/2010/main" val="184550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982132"/>
            <a:ext cx="9601196" cy="4829388"/>
          </a:xfrm>
        </p:spPr>
        <p:txBody>
          <a:bodyPr/>
          <a:lstStyle/>
          <a:p>
            <a:r>
              <a:rPr lang="en-US" dirty="0"/>
              <a:t>2.	True or False:</a:t>
            </a:r>
            <a:br>
              <a:rPr lang="en-US" dirty="0"/>
            </a:br>
            <a:r>
              <a:rPr lang="en-US" dirty="0"/>
              <a:t>Another term for my contract </a:t>
            </a:r>
            <a:br>
              <a:rPr lang="en-US" dirty="0"/>
            </a:br>
            <a:r>
              <a:rPr lang="en-US" dirty="0"/>
              <a:t>is “collective bargaining agreement.”</a:t>
            </a:r>
          </a:p>
        </p:txBody>
      </p:sp>
    </p:spTree>
    <p:extLst>
      <p:ext uri="{BB962C8B-B14F-4D97-AF65-F5344CB8AC3E}">
        <p14:creationId xmlns:p14="http://schemas.microsoft.com/office/powerpoint/2010/main" val="395404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7" name="Straight Connector 6"/>
          <p:cNvCxnSpPr/>
          <p:nvPr/>
        </p:nvCxnSpPr>
        <p:spPr>
          <a:xfrm>
            <a:off x="1396169" y="386588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989666"/>
            <a:ext cx="9601196" cy="1303867"/>
          </a:xfrm>
        </p:spPr>
        <p:txBody>
          <a:bodyPr/>
          <a:lstStyle/>
          <a:p>
            <a:r>
              <a:rPr lang="en-US" dirty="0"/>
              <a:t>2.	True or False:</a:t>
            </a:r>
            <a:br>
              <a:rPr lang="en-US" dirty="0"/>
            </a:br>
            <a:r>
              <a:rPr lang="en-US" dirty="0"/>
              <a:t>Another term for my contract </a:t>
            </a:r>
            <a:br>
              <a:rPr lang="en-US" dirty="0"/>
            </a:br>
            <a:r>
              <a:rPr lang="en-US" dirty="0"/>
              <a:t>is “collective bargaining agreement.”</a:t>
            </a:r>
          </a:p>
        </p:txBody>
      </p:sp>
      <p:sp>
        <p:nvSpPr>
          <p:cNvPr id="3" name="Content Placeholder 2"/>
          <p:cNvSpPr>
            <a:spLocks noGrp="1"/>
          </p:cNvSpPr>
          <p:nvPr>
            <p:ph idx="1" hasCustomPrompt="1"/>
          </p:nvPr>
        </p:nvSpPr>
        <p:spPr>
          <a:xfrm>
            <a:off x="1295401" y="4145280"/>
            <a:ext cx="9601196" cy="1730587"/>
          </a:xfrm>
        </p:spPr>
        <p:txBody>
          <a:bodyPr/>
          <a:lstStyle>
            <a:lvl1pPr marL="0" indent="0" algn="ctr">
              <a:buNone/>
              <a:defRPr sz="2400"/>
            </a:lvl1pPr>
            <a:lvl5pPr marL="1828800" indent="0">
              <a:buNone/>
              <a:defRPr/>
            </a:lvl5pPr>
          </a:lstStyle>
          <a:p>
            <a:pPr lvl="0"/>
            <a:r>
              <a:rPr lang="en-US" dirty="0"/>
              <a:t>True. Depending on your workplace, or even your NTEU chapter, </a:t>
            </a:r>
            <a:br>
              <a:rPr lang="en-US" dirty="0"/>
            </a:br>
            <a:r>
              <a:rPr lang="en-US" dirty="0"/>
              <a:t>your contract may be referred to as a collective bargaining agreement, CBA, term contract—or simply, your contract.</a:t>
            </a:r>
          </a:p>
        </p:txBody>
      </p:sp>
    </p:spTree>
    <p:extLst>
      <p:ext uri="{BB962C8B-B14F-4D97-AF65-F5344CB8AC3E}">
        <p14:creationId xmlns:p14="http://schemas.microsoft.com/office/powerpoint/2010/main" val="338579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982131"/>
            <a:ext cx="4558350" cy="4893735"/>
          </a:xfrm>
        </p:spPr>
        <p:txBody>
          <a:bodyPr anchor="b">
            <a:normAutofit/>
          </a:bodyPr>
          <a:lstStyle>
            <a:lvl1pPr algn="l">
              <a:defRPr sz="4400" b="0"/>
            </a:lvl1pPr>
          </a:lstStyle>
          <a:p>
            <a:r>
              <a:rPr lang="en-US" dirty="0"/>
              <a:t>3.	My NTEU</a:t>
            </a:r>
            <a:br>
              <a:rPr lang="en-US" dirty="0"/>
            </a:br>
            <a:r>
              <a:rPr lang="en-US" dirty="0"/>
              <a:t>	contract contains:</a:t>
            </a:r>
            <a:br>
              <a:rPr lang="en-US" dirty="0"/>
            </a:br>
            <a:br>
              <a:rPr lang="en-US" dirty="0"/>
            </a:br>
            <a:br>
              <a:rPr lang="en-US" dirty="0"/>
            </a:br>
            <a:endParaRPr lang="en-US" dirty="0"/>
          </a:p>
        </p:txBody>
      </p:sp>
      <p:sp>
        <p:nvSpPr>
          <p:cNvPr id="3" name="Content Placeholder 2"/>
          <p:cNvSpPr>
            <a:spLocks noGrp="1"/>
          </p:cNvSpPr>
          <p:nvPr>
            <p:ph idx="1" hasCustomPrompt="1"/>
          </p:nvPr>
        </p:nvSpPr>
        <p:spPr>
          <a:xfrm>
            <a:off x="6339840" y="982131"/>
            <a:ext cx="4548294" cy="4893735"/>
          </a:xfrm>
        </p:spPr>
        <p:txBody>
          <a:bodyPr anchor="ctr">
            <a:normAutofit/>
          </a:bodyPr>
          <a:lstStyle>
            <a:lvl1pPr marL="0" indent="0">
              <a:buNone/>
              <a:defRPr/>
            </a:lvl1pPr>
          </a:lstStyle>
          <a:p>
            <a:pPr lvl="0"/>
            <a:r>
              <a:rPr lang="en-US" dirty="0"/>
              <a:t>A.	Telework and AWS programs</a:t>
            </a:r>
          </a:p>
          <a:p>
            <a:pPr lvl="0"/>
            <a:r>
              <a:rPr lang="en-US" dirty="0"/>
              <a:t>B.	Promotion procedures</a:t>
            </a:r>
          </a:p>
          <a:p>
            <a:pPr lvl="0"/>
            <a:r>
              <a:rPr lang="en-US" dirty="0"/>
              <a:t>C.	Awards programs</a:t>
            </a:r>
          </a:p>
          <a:p>
            <a:pPr lvl="0"/>
            <a:r>
              <a:rPr lang="en-US" dirty="0"/>
              <a:t>D.	All of the above</a:t>
            </a:r>
          </a:p>
          <a:p>
            <a:pPr lvl="0"/>
            <a:endParaRPr lang="en-US" dirty="0"/>
          </a:p>
          <a:p>
            <a:pPr lvl="4"/>
            <a:endParaRPr lang="en-US" dirty="0"/>
          </a:p>
        </p:txBody>
      </p:sp>
      <p:sp>
        <p:nvSpPr>
          <p:cNvPr id="5" name="Date Placeholder 4"/>
          <p:cNvSpPr>
            <a:spLocks noGrp="1"/>
          </p:cNvSpPr>
          <p:nvPr>
            <p:ph type="dt" sz="half" idx="10"/>
          </p:nvPr>
        </p:nvSpPr>
        <p:spPr/>
        <p:txBody>
          <a:bodyPr/>
          <a:lstStyle/>
          <a:p>
            <a:fld id="{5139284A-17A2-724A-B9BC-D6FB437FEC7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DDD7-23F9-584E-B454-99B98085BD21}" type="slidenum">
              <a:rPr lang="en-US" smtClean="0"/>
              <a:t>‹#›</a:t>
            </a:fld>
            <a:endParaRPr lang="en-US"/>
          </a:p>
        </p:txBody>
      </p:sp>
    </p:spTree>
    <p:extLst>
      <p:ext uri="{BB962C8B-B14F-4D97-AF65-F5344CB8AC3E}">
        <p14:creationId xmlns:p14="http://schemas.microsoft.com/office/powerpoint/2010/main" val="320617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982131"/>
            <a:ext cx="4558350" cy="4893735"/>
          </a:xfrm>
        </p:spPr>
        <p:txBody>
          <a:bodyPr anchor="b">
            <a:normAutofit/>
          </a:bodyPr>
          <a:lstStyle>
            <a:lvl1pPr algn="l">
              <a:defRPr sz="4400" b="0"/>
            </a:lvl1pPr>
          </a:lstStyle>
          <a:p>
            <a:r>
              <a:rPr lang="en-US" dirty="0"/>
              <a:t>3.	My NTEU</a:t>
            </a:r>
            <a:br>
              <a:rPr lang="en-US" dirty="0"/>
            </a:br>
            <a:r>
              <a:rPr lang="en-US" dirty="0"/>
              <a:t>	contract contains:</a:t>
            </a:r>
            <a:br>
              <a:rPr lang="en-US" dirty="0"/>
            </a:br>
            <a:br>
              <a:rPr lang="en-US" dirty="0"/>
            </a:br>
            <a:br>
              <a:rPr lang="en-US" dirty="0"/>
            </a:br>
            <a:endParaRPr lang="en-US" dirty="0"/>
          </a:p>
        </p:txBody>
      </p:sp>
      <p:sp>
        <p:nvSpPr>
          <p:cNvPr id="3" name="Content Placeholder 2"/>
          <p:cNvSpPr>
            <a:spLocks noGrp="1"/>
          </p:cNvSpPr>
          <p:nvPr>
            <p:ph idx="1" hasCustomPrompt="1"/>
          </p:nvPr>
        </p:nvSpPr>
        <p:spPr>
          <a:xfrm>
            <a:off x="6339840" y="982131"/>
            <a:ext cx="4548294" cy="4893735"/>
          </a:xfrm>
        </p:spPr>
        <p:txBody>
          <a:bodyPr anchor="ctr">
            <a:normAutofit/>
          </a:bodyPr>
          <a:lstStyle>
            <a:lvl1pPr marL="0" indent="0">
              <a:buNone/>
              <a:defRPr/>
            </a:lvl1pPr>
          </a:lstStyle>
          <a:p>
            <a:pPr lvl="0"/>
            <a:r>
              <a:rPr lang="en-US" dirty="0"/>
              <a:t>D. NTEU negotiates some of the most innovative contracts that meet employees’ needs, providing for alternative work schedules, transit subsidies, performance awards and much more.</a:t>
            </a:r>
          </a:p>
          <a:p>
            <a:pPr lvl="4"/>
            <a:endParaRPr lang="en-US" dirty="0"/>
          </a:p>
        </p:txBody>
      </p:sp>
      <p:sp>
        <p:nvSpPr>
          <p:cNvPr id="5" name="Date Placeholder 4"/>
          <p:cNvSpPr>
            <a:spLocks noGrp="1"/>
          </p:cNvSpPr>
          <p:nvPr>
            <p:ph type="dt" sz="half" idx="10"/>
          </p:nvPr>
        </p:nvSpPr>
        <p:spPr/>
        <p:txBody>
          <a:bodyPr/>
          <a:lstStyle/>
          <a:p>
            <a:fld id="{5139284A-17A2-724A-B9BC-D6FB437FEC7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1DDD7-23F9-584E-B454-99B98085BD21}" type="slidenum">
              <a:rPr lang="en-US" smtClean="0"/>
              <a:t>‹#›</a:t>
            </a:fld>
            <a:endParaRPr lang="en-US"/>
          </a:p>
        </p:txBody>
      </p:sp>
    </p:spTree>
    <p:extLst>
      <p:ext uri="{BB962C8B-B14F-4D97-AF65-F5344CB8AC3E}">
        <p14:creationId xmlns:p14="http://schemas.microsoft.com/office/powerpoint/2010/main" val="272721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7" name="Straight Connector 6"/>
          <p:cNvCxnSpPr/>
          <p:nvPr/>
        </p:nvCxnSpPr>
        <p:spPr>
          <a:xfrm>
            <a:off x="1396169" y="341714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1977812"/>
            <a:ext cx="9601196" cy="1303867"/>
          </a:xfrm>
        </p:spPr>
        <p:txBody>
          <a:bodyPr/>
          <a:lstStyle/>
          <a:p>
            <a:r>
              <a:rPr lang="en-US" dirty="0"/>
              <a:t>4.	What is an example </a:t>
            </a:r>
            <a:br>
              <a:rPr lang="en-US" dirty="0"/>
            </a:br>
            <a:r>
              <a:rPr lang="en-US" dirty="0"/>
              <a:t>of a reasonable accommodation? </a:t>
            </a:r>
          </a:p>
        </p:txBody>
      </p:sp>
      <p:sp>
        <p:nvSpPr>
          <p:cNvPr id="3" name="Content Placeholder 2"/>
          <p:cNvSpPr>
            <a:spLocks noGrp="1"/>
          </p:cNvSpPr>
          <p:nvPr>
            <p:ph idx="1" hasCustomPrompt="1"/>
          </p:nvPr>
        </p:nvSpPr>
        <p:spPr>
          <a:xfrm>
            <a:off x="1295401" y="3552614"/>
            <a:ext cx="9601196" cy="1324186"/>
          </a:xfrm>
        </p:spPr>
        <p:txBody>
          <a:bodyPr numCol="2"/>
          <a:lstStyle>
            <a:lvl1pPr marL="0" indent="0">
              <a:buNone/>
              <a:defRPr sz="2400"/>
            </a:lvl1pPr>
            <a:lvl5pPr marL="1828800" indent="0">
              <a:buNone/>
              <a:defRPr/>
            </a:lvl5pPr>
          </a:lstStyle>
          <a:p>
            <a:pPr lvl="0"/>
            <a:r>
              <a:rPr lang="en-US" dirty="0"/>
              <a:t>A. Screen reader software</a:t>
            </a:r>
          </a:p>
          <a:p>
            <a:pPr lvl="0"/>
            <a:r>
              <a:rPr lang="en-US" dirty="0"/>
              <a:t>B. Ramps</a:t>
            </a:r>
          </a:p>
          <a:p>
            <a:pPr lvl="0"/>
            <a:endParaRPr lang="en-US" dirty="0"/>
          </a:p>
          <a:p>
            <a:pPr lvl="0"/>
            <a:endParaRPr lang="en-US" dirty="0"/>
          </a:p>
          <a:p>
            <a:pPr lvl="0"/>
            <a:r>
              <a:rPr lang="en-US" dirty="0"/>
              <a:t>C. Telework</a:t>
            </a:r>
          </a:p>
          <a:p>
            <a:pPr lvl="0"/>
            <a:r>
              <a:rPr lang="en-US" dirty="0"/>
              <a:t>D. All of the above</a:t>
            </a:r>
          </a:p>
          <a:p>
            <a:pPr lvl="0"/>
            <a:endParaRPr lang="en-US" dirty="0"/>
          </a:p>
          <a:p>
            <a:pPr lvl="0"/>
            <a:endParaRPr lang="en-US" dirty="0"/>
          </a:p>
        </p:txBody>
      </p:sp>
    </p:spTree>
    <p:extLst>
      <p:ext uri="{BB962C8B-B14F-4D97-AF65-F5344CB8AC3E}">
        <p14:creationId xmlns:p14="http://schemas.microsoft.com/office/powerpoint/2010/main" val="84824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42240" y="0"/>
            <a:ext cx="12636362" cy="6858000"/>
            <a:chOff x="-154969" y="0"/>
            <a:chExt cx="12369195" cy="6858000"/>
          </a:xfrm>
        </p:grpSpPr>
        <p:pic>
          <p:nvPicPr>
            <p:cNvPr id="8" name="Picture 7"/>
            <p:cNvPicPr>
              <a:picLocks noChangeAspect="1"/>
            </p:cNvPicPr>
            <p:nvPr/>
          </p:nvPicPr>
          <p:blipFill rotWithShape="1">
            <a:blip r:embed="rId24"/>
            <a:srcRect l="16469" r="17166" b="34508"/>
            <a:stretch/>
          </p:blipFill>
          <p:spPr>
            <a:xfrm>
              <a:off x="-154969" y="0"/>
              <a:ext cx="12369195" cy="6858000"/>
            </a:xfrm>
            <a:prstGeom prst="rect">
              <a:avLst/>
            </a:prstGeom>
          </p:spPr>
        </p:pic>
        <p:sp>
          <p:nvSpPr>
            <p:cNvPr id="9" name="Rectangle 8"/>
            <p:cNvSpPr/>
            <p:nvPr/>
          </p:nvSpPr>
          <p:spPr>
            <a:xfrm>
              <a:off x="608012" y="609600"/>
              <a:ext cx="10972800" cy="5638800"/>
            </a:xfrm>
            <a:prstGeom prst="rect">
              <a:avLst/>
            </a:prstGeom>
            <a:solidFill>
              <a:schemeClr val="bg1"/>
            </a:solid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39284A-17A2-724A-B9BC-D6FB437FEC7A}" type="datetimeFigureOut">
              <a:rPr lang="en-US" smtClean="0"/>
              <a:t>8/31/2021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41DDD7-23F9-584E-B454-99B98085BD21}" type="slidenum">
              <a:rPr lang="en-US" smtClean="0"/>
              <a:t>‹#›</a:t>
            </a:fld>
            <a:endParaRPr lang="en-US"/>
          </a:p>
        </p:txBody>
      </p:sp>
    </p:spTree>
    <p:extLst>
      <p:ext uri="{BB962C8B-B14F-4D97-AF65-F5344CB8AC3E}">
        <p14:creationId xmlns:p14="http://schemas.microsoft.com/office/powerpoint/2010/main" val="2276797469"/>
      </p:ext>
    </p:extLst>
  </p:cSld>
  <p:clrMap bg1="lt1" tx1="dk1" bg2="lt2" tx2="dk2" accent1="accent1" accent2="accent2" accent3="accent3" accent4="accent4" accent5="accent5" accent6="accent6" hlink="hlink" folHlink="folHlink"/>
  <p:sldLayoutIdLst>
    <p:sldLayoutId id="2147484138" r:id="rId1"/>
    <p:sldLayoutId id="2147484140" r:id="rId2"/>
    <p:sldLayoutId id="2147484139" r:id="rId3"/>
    <p:sldLayoutId id="2147484155" r:id="rId4"/>
    <p:sldLayoutId id="2147484143" r:id="rId5"/>
    <p:sldLayoutId id="2147484156" r:id="rId6"/>
    <p:sldLayoutId id="2147484145" r:id="rId7"/>
    <p:sldLayoutId id="2147484157" r:id="rId8"/>
    <p:sldLayoutId id="2147484158" r:id="rId9"/>
    <p:sldLayoutId id="2147484159" r:id="rId10"/>
    <p:sldLayoutId id="2147484161" r:id="rId11"/>
    <p:sldLayoutId id="2147484162" r:id="rId12"/>
    <p:sldLayoutId id="2147484160" r:id="rId13"/>
    <p:sldLayoutId id="2147484163" r:id="rId14"/>
    <p:sldLayoutId id="2147484164" r:id="rId15"/>
    <p:sldLayoutId id="2147484165" r:id="rId16"/>
    <p:sldLayoutId id="2147484166" r:id="rId17"/>
    <p:sldLayoutId id="2147484167" r:id="rId18"/>
    <p:sldLayoutId id="2147484168" r:id="rId19"/>
    <p:sldLayoutId id="2147484169" r:id="rId20"/>
    <p:sldLayoutId id="2147484170" r:id="rId21"/>
    <p:sldLayoutId id="2147484144"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835F-A708-9B44-A734-46BF02D6696C}"/>
              </a:ext>
            </a:extLst>
          </p:cNvPr>
          <p:cNvSpPr>
            <a:spLocks noGrp="1"/>
          </p:cNvSpPr>
          <p:nvPr>
            <p:ph type="ctrTitle"/>
          </p:nvPr>
        </p:nvSpPr>
        <p:spPr/>
        <p:txBody>
          <a:bodyPr/>
          <a:lstStyle/>
          <a:p>
            <a:r>
              <a:rPr lang="en-US" dirty="0"/>
              <a:t>LABOR RECOGNITION WEEK 2021</a:t>
            </a:r>
          </a:p>
        </p:txBody>
      </p:sp>
      <p:sp>
        <p:nvSpPr>
          <p:cNvPr id="3" name="Subtitle 2">
            <a:extLst>
              <a:ext uri="{FF2B5EF4-FFF2-40B4-BE49-F238E27FC236}">
                <a16:creationId xmlns:a16="http://schemas.microsoft.com/office/drawing/2014/main" id="{14C507F1-30FE-6647-AA23-9F1A795DCBF8}"/>
              </a:ext>
            </a:extLst>
          </p:cNvPr>
          <p:cNvSpPr>
            <a:spLocks noGrp="1"/>
          </p:cNvSpPr>
          <p:nvPr>
            <p:ph type="subTitle" idx="1"/>
          </p:nvPr>
        </p:nvSpPr>
        <p:spPr>
          <a:xfrm>
            <a:off x="2692398" y="3284738"/>
            <a:ext cx="6815669" cy="1739370"/>
          </a:xfrm>
        </p:spPr>
        <p:txBody>
          <a:bodyPr/>
          <a:lstStyle/>
          <a:p>
            <a:r>
              <a:rPr lang="en-US" dirty="0"/>
              <a:t>UNION LINGO</a:t>
            </a:r>
          </a:p>
        </p:txBody>
      </p:sp>
    </p:spTree>
    <p:extLst>
      <p:ext uri="{BB962C8B-B14F-4D97-AF65-F5344CB8AC3E}">
        <p14:creationId xmlns:p14="http://schemas.microsoft.com/office/powerpoint/2010/main" val="164249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0A42C3-D9F8-2248-B30F-B774EBB83DE5}"/>
              </a:ext>
            </a:extLst>
          </p:cNvPr>
          <p:cNvSpPr>
            <a:spLocks noGrp="1"/>
          </p:cNvSpPr>
          <p:nvPr>
            <p:ph type="title"/>
          </p:nvPr>
        </p:nvSpPr>
        <p:spPr>
          <a:xfrm>
            <a:off x="1295402" y="839900"/>
            <a:ext cx="9601196" cy="3163140"/>
          </a:xfrm>
        </p:spPr>
        <p:txBody>
          <a:bodyPr>
            <a:normAutofit/>
          </a:bodyPr>
          <a:lstStyle/>
          <a:p>
            <a:r>
              <a:rPr lang="en-US" sz="3000" dirty="0"/>
              <a:t>4.	What is an example </a:t>
            </a:r>
            <a:br>
              <a:rPr lang="en-US" sz="3000" dirty="0"/>
            </a:br>
            <a:r>
              <a:rPr lang="en-US" sz="3000" dirty="0"/>
              <a:t>of a reasonable accommodation? </a:t>
            </a:r>
          </a:p>
        </p:txBody>
      </p:sp>
      <p:sp>
        <p:nvSpPr>
          <p:cNvPr id="5" name="Content Placeholder 4">
            <a:extLst>
              <a:ext uri="{FF2B5EF4-FFF2-40B4-BE49-F238E27FC236}">
                <a16:creationId xmlns:a16="http://schemas.microsoft.com/office/drawing/2014/main" id="{1230E6BB-C0CE-1741-9FDE-A03C3CDAC1C3}"/>
              </a:ext>
            </a:extLst>
          </p:cNvPr>
          <p:cNvSpPr>
            <a:spLocks noGrp="1"/>
          </p:cNvSpPr>
          <p:nvPr>
            <p:ph idx="1"/>
          </p:nvPr>
        </p:nvSpPr>
        <p:spPr>
          <a:xfrm>
            <a:off x="1295400" y="3552613"/>
            <a:ext cx="9828319" cy="2441779"/>
          </a:xfrm>
        </p:spPr>
        <p:txBody>
          <a:bodyPr>
            <a:normAutofit fontScale="92500"/>
          </a:bodyPr>
          <a:lstStyle/>
          <a:p>
            <a:r>
              <a:rPr lang="en-US" sz="3400" b="1" dirty="0"/>
              <a:t>D. All of the above.</a:t>
            </a:r>
          </a:p>
          <a:p>
            <a:r>
              <a:rPr lang="en-US" sz="3000" dirty="0"/>
              <a:t>Federal law requires agencies to provide reasonable accommodations to qualified employees but your NTEU contract outlines the process for submitting requests, including confidentiality requirements and medical documentation, timeframes and procedures to appeal denials.</a:t>
            </a:r>
          </a:p>
        </p:txBody>
      </p:sp>
    </p:spTree>
    <p:extLst>
      <p:ext uri="{BB962C8B-B14F-4D97-AF65-F5344CB8AC3E}">
        <p14:creationId xmlns:p14="http://schemas.microsoft.com/office/powerpoint/2010/main" val="3044948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E01C0-F93E-B441-A1A9-8747F0A9B20D}"/>
              </a:ext>
            </a:extLst>
          </p:cNvPr>
          <p:cNvSpPr>
            <a:spLocks noGrp="1"/>
          </p:cNvSpPr>
          <p:nvPr>
            <p:ph type="title"/>
          </p:nvPr>
        </p:nvSpPr>
        <p:spPr/>
        <p:txBody>
          <a:bodyPr/>
          <a:lstStyle/>
          <a:p>
            <a:r>
              <a:rPr lang="en-US" dirty="0"/>
              <a:t>5.	True or False:</a:t>
            </a:r>
            <a:br>
              <a:rPr lang="en-US" dirty="0"/>
            </a:br>
            <a:r>
              <a:rPr lang="en-US" dirty="0"/>
              <a:t>NTEU bargaining teams are comprised </a:t>
            </a:r>
            <a:br>
              <a:rPr lang="en-US" dirty="0"/>
            </a:br>
            <a:r>
              <a:rPr lang="en-US" dirty="0"/>
              <a:t>of only professional negotiators.</a:t>
            </a:r>
          </a:p>
        </p:txBody>
      </p:sp>
    </p:spTree>
    <p:extLst>
      <p:ext uri="{BB962C8B-B14F-4D97-AF65-F5344CB8AC3E}">
        <p14:creationId xmlns:p14="http://schemas.microsoft.com/office/powerpoint/2010/main" val="137763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C4584-F34C-3D49-AD8B-32E91167AF79}"/>
              </a:ext>
            </a:extLst>
          </p:cNvPr>
          <p:cNvSpPr>
            <a:spLocks noGrp="1"/>
          </p:cNvSpPr>
          <p:nvPr>
            <p:ph type="title"/>
          </p:nvPr>
        </p:nvSpPr>
        <p:spPr>
          <a:xfrm>
            <a:off x="1295402" y="982133"/>
            <a:ext cx="9601196" cy="3244427"/>
          </a:xfrm>
        </p:spPr>
        <p:txBody>
          <a:bodyPr>
            <a:normAutofit/>
          </a:bodyPr>
          <a:lstStyle/>
          <a:p>
            <a:r>
              <a:rPr lang="en-US" sz="3000" dirty="0"/>
              <a:t>5.	True or False:</a:t>
            </a:r>
            <a:br>
              <a:rPr lang="en-US" sz="3000" dirty="0"/>
            </a:br>
            <a:r>
              <a:rPr lang="en-US" sz="3000" dirty="0"/>
              <a:t>NTEU bargaining teams are comprised </a:t>
            </a:r>
            <a:br>
              <a:rPr lang="en-US" sz="3000" dirty="0"/>
            </a:br>
            <a:r>
              <a:rPr lang="en-US" sz="3000" dirty="0"/>
              <a:t>of only professional negotiators.</a:t>
            </a:r>
          </a:p>
        </p:txBody>
      </p:sp>
      <p:sp>
        <p:nvSpPr>
          <p:cNvPr id="4" name="Content Placeholder 3">
            <a:extLst>
              <a:ext uri="{FF2B5EF4-FFF2-40B4-BE49-F238E27FC236}">
                <a16:creationId xmlns:a16="http://schemas.microsoft.com/office/drawing/2014/main" id="{6EE75E15-0456-024B-A055-62E11CA4B211}"/>
              </a:ext>
            </a:extLst>
          </p:cNvPr>
          <p:cNvSpPr>
            <a:spLocks noGrp="1"/>
          </p:cNvSpPr>
          <p:nvPr>
            <p:ph idx="1"/>
          </p:nvPr>
        </p:nvSpPr>
        <p:spPr>
          <a:xfrm>
            <a:off x="1295401" y="3844032"/>
            <a:ext cx="9601196" cy="2031836"/>
          </a:xfrm>
        </p:spPr>
        <p:txBody>
          <a:bodyPr>
            <a:normAutofit fontScale="77500" lnSpcReduction="20000"/>
          </a:bodyPr>
          <a:lstStyle/>
          <a:p>
            <a:r>
              <a:rPr lang="en-US" sz="4000" b="1" dirty="0"/>
              <a:t>False.</a:t>
            </a:r>
          </a:p>
          <a:p>
            <a:r>
              <a:rPr lang="en-US" sz="3200" dirty="0"/>
              <a:t>NTEU teams are comprised of chapter leaders representing different workplaces, positions and geographic locations. They bring real-world workplace issues and concerns to the table and ensure the diverse frontline perspective is represented in discussions with management.</a:t>
            </a:r>
          </a:p>
          <a:p>
            <a:endParaRPr lang="en-US" dirty="0"/>
          </a:p>
        </p:txBody>
      </p:sp>
    </p:spTree>
    <p:extLst>
      <p:ext uri="{BB962C8B-B14F-4D97-AF65-F5344CB8AC3E}">
        <p14:creationId xmlns:p14="http://schemas.microsoft.com/office/powerpoint/2010/main" val="387836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C5304-3826-9C4E-91A0-2989CF862EC4}"/>
              </a:ext>
            </a:extLst>
          </p:cNvPr>
          <p:cNvSpPr>
            <a:spLocks noGrp="1"/>
          </p:cNvSpPr>
          <p:nvPr>
            <p:ph type="title"/>
          </p:nvPr>
        </p:nvSpPr>
        <p:spPr/>
        <p:txBody>
          <a:bodyPr/>
          <a:lstStyle/>
          <a:p>
            <a:r>
              <a:rPr lang="en-US" dirty="0"/>
              <a:t>6.	Due process</a:t>
            </a:r>
            <a:br>
              <a:rPr lang="en-US" dirty="0"/>
            </a:br>
            <a:r>
              <a:rPr lang="en-US" dirty="0"/>
              <a:t>	describes:</a:t>
            </a:r>
          </a:p>
        </p:txBody>
      </p:sp>
      <p:sp>
        <p:nvSpPr>
          <p:cNvPr id="5" name="Content Placeholder 4">
            <a:extLst>
              <a:ext uri="{FF2B5EF4-FFF2-40B4-BE49-F238E27FC236}">
                <a16:creationId xmlns:a16="http://schemas.microsoft.com/office/drawing/2014/main" id="{03ECF2E7-F2BD-6645-8F22-332B77B91C46}"/>
              </a:ext>
            </a:extLst>
          </p:cNvPr>
          <p:cNvSpPr>
            <a:spLocks noGrp="1"/>
          </p:cNvSpPr>
          <p:nvPr>
            <p:ph idx="1"/>
          </p:nvPr>
        </p:nvSpPr>
        <p:spPr/>
        <p:txBody>
          <a:bodyPr/>
          <a:lstStyle/>
          <a:p>
            <a:pPr lvl="0"/>
            <a:r>
              <a:rPr lang="en-US" dirty="0"/>
              <a:t>A.	How NTEU members pay dues</a:t>
            </a:r>
          </a:p>
          <a:p>
            <a:pPr lvl="0"/>
            <a:r>
              <a:rPr lang="en-US" dirty="0"/>
              <a:t>B.	The rights employees have to be</a:t>
            </a:r>
            <a:br>
              <a:rPr lang="en-US" dirty="0"/>
            </a:br>
            <a:r>
              <a:rPr lang="en-US" dirty="0"/>
              <a:t>	treated fairly in disciplinary 	matters</a:t>
            </a:r>
          </a:p>
          <a:p>
            <a:pPr lvl="0"/>
            <a:r>
              <a:rPr lang="en-US" dirty="0"/>
              <a:t>C.	The process used to hire new 	employees</a:t>
            </a:r>
          </a:p>
          <a:p>
            <a:pPr lvl="0"/>
            <a:r>
              <a:rPr lang="en-US" dirty="0"/>
              <a:t>D.	Procedures for applying for new 	positions</a:t>
            </a:r>
          </a:p>
        </p:txBody>
      </p:sp>
      <p:pic>
        <p:nvPicPr>
          <p:cNvPr id="2" name="Picture 1">
            <a:extLst>
              <a:ext uri="{FF2B5EF4-FFF2-40B4-BE49-F238E27FC236}">
                <a16:creationId xmlns:a16="http://schemas.microsoft.com/office/drawing/2014/main" id="{030DED8B-BA06-4CFA-B697-0E1026B2B3F6}"/>
              </a:ext>
            </a:extLst>
          </p:cNvPr>
          <p:cNvPicPr>
            <a:picLocks noChangeAspect="1"/>
          </p:cNvPicPr>
          <p:nvPr/>
        </p:nvPicPr>
        <p:blipFill>
          <a:blip r:embed="rId2"/>
          <a:stretch>
            <a:fillRect/>
          </a:stretch>
        </p:blipFill>
        <p:spPr>
          <a:xfrm>
            <a:off x="5857812" y="1965833"/>
            <a:ext cx="18290" cy="2926334"/>
          </a:xfrm>
          <a:prstGeom prst="rect">
            <a:avLst/>
          </a:prstGeom>
        </p:spPr>
      </p:pic>
    </p:spTree>
    <p:extLst>
      <p:ext uri="{BB962C8B-B14F-4D97-AF65-F5344CB8AC3E}">
        <p14:creationId xmlns:p14="http://schemas.microsoft.com/office/powerpoint/2010/main" val="167138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1D3FB5-F449-D945-B3E2-FA416F46E62D}"/>
              </a:ext>
            </a:extLst>
          </p:cNvPr>
          <p:cNvSpPr>
            <a:spLocks noGrp="1"/>
          </p:cNvSpPr>
          <p:nvPr>
            <p:ph type="title"/>
          </p:nvPr>
        </p:nvSpPr>
        <p:spPr/>
        <p:txBody>
          <a:bodyPr>
            <a:normAutofit/>
          </a:bodyPr>
          <a:lstStyle/>
          <a:p>
            <a:r>
              <a:rPr lang="en-US" sz="3000" dirty="0"/>
              <a:t>6.	Due process</a:t>
            </a:r>
            <a:br>
              <a:rPr lang="en-US" sz="3000" dirty="0"/>
            </a:br>
            <a:r>
              <a:rPr lang="en-US" sz="3000" dirty="0"/>
              <a:t>	describes:</a:t>
            </a:r>
          </a:p>
        </p:txBody>
      </p:sp>
      <p:sp>
        <p:nvSpPr>
          <p:cNvPr id="5" name="Content Placeholder 4">
            <a:extLst>
              <a:ext uri="{FF2B5EF4-FFF2-40B4-BE49-F238E27FC236}">
                <a16:creationId xmlns:a16="http://schemas.microsoft.com/office/drawing/2014/main" id="{198406AC-CF68-C647-8F97-5C5CC2331F43}"/>
              </a:ext>
            </a:extLst>
          </p:cNvPr>
          <p:cNvSpPr>
            <a:spLocks noGrp="1"/>
          </p:cNvSpPr>
          <p:nvPr>
            <p:ph idx="1"/>
          </p:nvPr>
        </p:nvSpPr>
        <p:spPr/>
        <p:txBody>
          <a:bodyPr>
            <a:normAutofit fontScale="85000" lnSpcReduction="20000"/>
          </a:bodyPr>
          <a:lstStyle/>
          <a:p>
            <a:r>
              <a:rPr lang="en-US" sz="3400" b="1" dirty="0"/>
              <a:t>B. The rights employees have to be treated fairly in disciplinary matters.</a:t>
            </a:r>
          </a:p>
          <a:p>
            <a:endParaRPr lang="en-US" dirty="0"/>
          </a:p>
          <a:p>
            <a:r>
              <a:rPr lang="en-US" sz="3200" dirty="0"/>
              <a:t>Due process rights protect employees from being treated unfairly in disciplinary actions. NTEU negotiates a grievance procedure in every contract that outlines the steps for challenging unfair treatment in the workplace</a:t>
            </a:r>
            <a:r>
              <a:rPr lang="en-US" dirty="0"/>
              <a:t>.</a:t>
            </a:r>
          </a:p>
        </p:txBody>
      </p:sp>
      <p:pic>
        <p:nvPicPr>
          <p:cNvPr id="2" name="Picture 1">
            <a:extLst>
              <a:ext uri="{FF2B5EF4-FFF2-40B4-BE49-F238E27FC236}">
                <a16:creationId xmlns:a16="http://schemas.microsoft.com/office/drawing/2014/main" id="{722EFB4D-1965-4D75-AC53-FD3D9492B02A}"/>
              </a:ext>
            </a:extLst>
          </p:cNvPr>
          <p:cNvPicPr>
            <a:picLocks noChangeAspect="1"/>
          </p:cNvPicPr>
          <p:nvPr/>
        </p:nvPicPr>
        <p:blipFill>
          <a:blip r:embed="rId2"/>
          <a:stretch>
            <a:fillRect/>
          </a:stretch>
        </p:blipFill>
        <p:spPr>
          <a:xfrm>
            <a:off x="5852161" y="1962785"/>
            <a:ext cx="18290" cy="2932430"/>
          </a:xfrm>
          <a:prstGeom prst="rect">
            <a:avLst/>
          </a:prstGeom>
        </p:spPr>
      </p:pic>
    </p:spTree>
    <p:extLst>
      <p:ext uri="{BB962C8B-B14F-4D97-AF65-F5344CB8AC3E}">
        <p14:creationId xmlns:p14="http://schemas.microsoft.com/office/powerpoint/2010/main" val="304944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F0E03-A380-274C-A4EE-977C88E81F31}"/>
              </a:ext>
            </a:extLst>
          </p:cNvPr>
          <p:cNvSpPr>
            <a:spLocks noGrp="1"/>
          </p:cNvSpPr>
          <p:nvPr>
            <p:ph type="title"/>
          </p:nvPr>
        </p:nvSpPr>
        <p:spPr/>
        <p:txBody>
          <a:bodyPr/>
          <a:lstStyle/>
          <a:p>
            <a:r>
              <a:rPr lang="en-US" dirty="0"/>
              <a:t>7.	Abruptly and prematurely </a:t>
            </a:r>
            <a:br>
              <a:rPr lang="en-US" dirty="0"/>
            </a:br>
            <a:r>
              <a:rPr lang="en-US" dirty="0"/>
              <a:t>declaring an impasse at the bargaining </a:t>
            </a:r>
            <a:br>
              <a:rPr lang="en-US" dirty="0"/>
            </a:br>
            <a:r>
              <a:rPr lang="en-US" dirty="0"/>
              <a:t>table is an example of:</a:t>
            </a:r>
          </a:p>
        </p:txBody>
      </p:sp>
      <p:sp>
        <p:nvSpPr>
          <p:cNvPr id="5" name="Content Placeholder 4">
            <a:extLst>
              <a:ext uri="{FF2B5EF4-FFF2-40B4-BE49-F238E27FC236}">
                <a16:creationId xmlns:a16="http://schemas.microsoft.com/office/drawing/2014/main" id="{F0F35DCE-3784-974D-9910-64D30EB3B828}"/>
              </a:ext>
            </a:extLst>
          </p:cNvPr>
          <p:cNvSpPr>
            <a:spLocks noGrp="1"/>
          </p:cNvSpPr>
          <p:nvPr>
            <p:ph idx="1"/>
          </p:nvPr>
        </p:nvSpPr>
        <p:spPr>
          <a:xfrm>
            <a:off x="1295401" y="4253654"/>
            <a:ext cx="9601196" cy="1253066"/>
          </a:xfrm>
        </p:spPr>
        <p:txBody>
          <a:bodyPr>
            <a:normAutofit/>
          </a:bodyPr>
          <a:lstStyle/>
          <a:p>
            <a:pPr lvl="0"/>
            <a:r>
              <a:rPr lang="en-US" dirty="0"/>
              <a:t>A.	Bad faith bargaining</a:t>
            </a:r>
          </a:p>
          <a:p>
            <a:pPr lvl="0"/>
            <a:r>
              <a:rPr lang="en-US" dirty="0"/>
              <a:t>B.	A strike</a:t>
            </a:r>
          </a:p>
          <a:p>
            <a:pPr lvl="0"/>
            <a:r>
              <a:rPr lang="en-US" dirty="0"/>
              <a:t>C.	A grievance</a:t>
            </a:r>
          </a:p>
          <a:p>
            <a:pPr lvl="0"/>
            <a:r>
              <a:rPr lang="en-US" dirty="0"/>
              <a:t>D.	Retaliation</a:t>
            </a:r>
          </a:p>
        </p:txBody>
      </p:sp>
    </p:spTree>
    <p:extLst>
      <p:ext uri="{BB962C8B-B14F-4D97-AF65-F5344CB8AC3E}">
        <p14:creationId xmlns:p14="http://schemas.microsoft.com/office/powerpoint/2010/main" val="294907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2C8DA-8F0E-C744-B8C5-1827D8E46775}"/>
              </a:ext>
            </a:extLst>
          </p:cNvPr>
          <p:cNvSpPr>
            <a:spLocks noGrp="1"/>
          </p:cNvSpPr>
          <p:nvPr>
            <p:ph type="title"/>
          </p:nvPr>
        </p:nvSpPr>
        <p:spPr/>
        <p:txBody>
          <a:bodyPr>
            <a:normAutofit/>
          </a:bodyPr>
          <a:lstStyle/>
          <a:p>
            <a:r>
              <a:rPr lang="en-US" sz="3000" dirty="0"/>
              <a:t>7.	Abruptly and prematurely </a:t>
            </a:r>
            <a:br>
              <a:rPr lang="en-US" sz="3000" dirty="0"/>
            </a:br>
            <a:r>
              <a:rPr lang="en-US" sz="3000" dirty="0"/>
              <a:t>declaring an impasse at the bargaining </a:t>
            </a:r>
            <a:br>
              <a:rPr lang="en-US" sz="3000" dirty="0"/>
            </a:br>
            <a:r>
              <a:rPr lang="en-US" sz="3000" dirty="0"/>
              <a:t>table is an example of:</a:t>
            </a:r>
          </a:p>
        </p:txBody>
      </p:sp>
      <p:sp>
        <p:nvSpPr>
          <p:cNvPr id="5" name="Content Placeholder 4">
            <a:extLst>
              <a:ext uri="{FF2B5EF4-FFF2-40B4-BE49-F238E27FC236}">
                <a16:creationId xmlns:a16="http://schemas.microsoft.com/office/drawing/2014/main" id="{01DEF6BA-F483-1B42-948D-51EE3589467C}"/>
              </a:ext>
            </a:extLst>
          </p:cNvPr>
          <p:cNvSpPr>
            <a:spLocks noGrp="1"/>
          </p:cNvSpPr>
          <p:nvPr>
            <p:ph idx="1"/>
          </p:nvPr>
        </p:nvSpPr>
        <p:spPr/>
        <p:txBody>
          <a:bodyPr>
            <a:normAutofit fontScale="92500" lnSpcReduction="10000"/>
          </a:bodyPr>
          <a:lstStyle/>
          <a:p>
            <a:r>
              <a:rPr lang="en-US" sz="3700" b="1" dirty="0"/>
              <a:t>A. Bad faith bargaining.</a:t>
            </a:r>
          </a:p>
          <a:p>
            <a:r>
              <a:rPr lang="en-US" dirty="0"/>
              <a:t>Both NTEU and management have a duty to negotiate in good faith. This means negotiating with a sincere resolve to reach agreement, meeting as frequently as necessary and avoiding unnecessary delays. If this doesn’t happen, either side can file an unfair labor practice grievance alleging bad faith bargaining. Other examples of bad faith bargaining are refusing to meet face-to-face and declining to explain proposals.</a:t>
            </a:r>
          </a:p>
        </p:txBody>
      </p:sp>
    </p:spTree>
    <p:extLst>
      <p:ext uri="{BB962C8B-B14F-4D97-AF65-F5344CB8AC3E}">
        <p14:creationId xmlns:p14="http://schemas.microsoft.com/office/powerpoint/2010/main" val="107109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20791-BA08-8C48-BA2A-4AD55020795A}"/>
              </a:ext>
            </a:extLst>
          </p:cNvPr>
          <p:cNvSpPr>
            <a:spLocks noGrp="1"/>
          </p:cNvSpPr>
          <p:nvPr>
            <p:ph type="title"/>
          </p:nvPr>
        </p:nvSpPr>
        <p:spPr/>
        <p:txBody>
          <a:bodyPr/>
          <a:lstStyle/>
          <a:p>
            <a:r>
              <a:rPr lang="en-US" dirty="0"/>
              <a:t>8.	True or False:</a:t>
            </a:r>
            <a:br>
              <a:rPr lang="en-US" dirty="0"/>
            </a:br>
            <a:r>
              <a:rPr lang="en-US" dirty="0"/>
              <a:t>Only “poor performers” need a union representative when they are facing discipline and want to file a grievance.</a:t>
            </a:r>
          </a:p>
        </p:txBody>
      </p:sp>
    </p:spTree>
    <p:extLst>
      <p:ext uri="{BB962C8B-B14F-4D97-AF65-F5344CB8AC3E}">
        <p14:creationId xmlns:p14="http://schemas.microsoft.com/office/powerpoint/2010/main" val="269947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2FAE3-B50E-C74B-BAA7-8A8C2C92A28E}"/>
              </a:ext>
            </a:extLst>
          </p:cNvPr>
          <p:cNvSpPr>
            <a:spLocks noGrp="1"/>
          </p:cNvSpPr>
          <p:nvPr>
            <p:ph type="title"/>
          </p:nvPr>
        </p:nvSpPr>
        <p:spPr>
          <a:xfrm>
            <a:off x="1295402" y="660400"/>
            <a:ext cx="9601196" cy="3403599"/>
          </a:xfrm>
        </p:spPr>
        <p:txBody>
          <a:bodyPr>
            <a:normAutofit/>
          </a:bodyPr>
          <a:lstStyle/>
          <a:p>
            <a:r>
              <a:rPr lang="en-US" sz="3000" dirty="0"/>
              <a:t>8.	True or False:</a:t>
            </a:r>
            <a:br>
              <a:rPr lang="en-US" sz="3000" dirty="0"/>
            </a:br>
            <a:r>
              <a:rPr lang="en-US" sz="3000" dirty="0"/>
              <a:t>Only “poor performers” need a union representative when they are facing discipline and want to file a grievance.</a:t>
            </a:r>
          </a:p>
        </p:txBody>
      </p:sp>
      <p:sp>
        <p:nvSpPr>
          <p:cNvPr id="4" name="Content Placeholder 3">
            <a:extLst>
              <a:ext uri="{FF2B5EF4-FFF2-40B4-BE49-F238E27FC236}">
                <a16:creationId xmlns:a16="http://schemas.microsoft.com/office/drawing/2014/main" id="{7CFC6CEF-2520-8A40-99DD-B595B5D15C69}"/>
              </a:ext>
            </a:extLst>
          </p:cNvPr>
          <p:cNvSpPr>
            <a:spLocks noGrp="1"/>
          </p:cNvSpPr>
          <p:nvPr>
            <p:ph idx="1"/>
          </p:nvPr>
        </p:nvSpPr>
        <p:spPr/>
        <p:txBody>
          <a:bodyPr>
            <a:normAutofit fontScale="85000" lnSpcReduction="20000"/>
          </a:bodyPr>
          <a:lstStyle/>
          <a:p>
            <a:r>
              <a:rPr lang="en-US" sz="3700" b="1" dirty="0"/>
              <a:t>False.</a:t>
            </a:r>
          </a:p>
          <a:p>
            <a:pPr algn="l"/>
            <a:r>
              <a:rPr lang="en-US" dirty="0"/>
              <a:t>While it’s true that NTEU leaders help employees file grievances if they are treated unfairly or management violates the contract, stewards are also a valuable resource. They can provide advice on a range of workplace topics and help employees have conversations with managers to resolve workplace issues.</a:t>
            </a:r>
          </a:p>
          <a:p>
            <a:endParaRPr lang="en-US" dirty="0"/>
          </a:p>
        </p:txBody>
      </p:sp>
    </p:spTree>
    <p:extLst>
      <p:ext uri="{BB962C8B-B14F-4D97-AF65-F5344CB8AC3E}">
        <p14:creationId xmlns:p14="http://schemas.microsoft.com/office/powerpoint/2010/main" val="103286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8F01E-68A3-CF45-A2F8-EB29D9149A55}"/>
              </a:ext>
            </a:extLst>
          </p:cNvPr>
          <p:cNvSpPr>
            <a:spLocks noGrp="1"/>
          </p:cNvSpPr>
          <p:nvPr>
            <p:ph type="title"/>
          </p:nvPr>
        </p:nvSpPr>
        <p:spPr/>
        <p:txBody>
          <a:bodyPr/>
          <a:lstStyle/>
          <a:p>
            <a:r>
              <a:rPr lang="en-US" dirty="0"/>
              <a:t>9.	Which of the 	following is an 	example of 	protected activity 	for federal 	employees?</a:t>
            </a:r>
          </a:p>
        </p:txBody>
      </p:sp>
      <p:sp>
        <p:nvSpPr>
          <p:cNvPr id="5" name="Content Placeholder 4">
            <a:extLst>
              <a:ext uri="{FF2B5EF4-FFF2-40B4-BE49-F238E27FC236}">
                <a16:creationId xmlns:a16="http://schemas.microsoft.com/office/drawing/2014/main" id="{C5EC2373-5CF3-714B-8229-C4B82EC8F1F6}"/>
              </a:ext>
            </a:extLst>
          </p:cNvPr>
          <p:cNvSpPr>
            <a:spLocks noGrp="1"/>
          </p:cNvSpPr>
          <p:nvPr>
            <p:ph idx="1"/>
          </p:nvPr>
        </p:nvSpPr>
        <p:spPr/>
        <p:txBody>
          <a:bodyPr/>
          <a:lstStyle/>
          <a:p>
            <a:pPr lvl="0"/>
            <a:r>
              <a:rPr lang="en-US" dirty="0"/>
              <a:t>A.	Becoming a union member</a:t>
            </a:r>
          </a:p>
          <a:p>
            <a:pPr lvl="0"/>
            <a:r>
              <a:rPr lang="en-US" dirty="0"/>
              <a:t>B.	Filing a grievance</a:t>
            </a:r>
          </a:p>
          <a:p>
            <a:pPr lvl="0"/>
            <a:r>
              <a:rPr lang="en-US" dirty="0"/>
              <a:t>C.	Contacting a member of 	Congress</a:t>
            </a:r>
          </a:p>
          <a:p>
            <a:pPr lvl="0"/>
            <a:r>
              <a:rPr lang="en-US" dirty="0"/>
              <a:t>D.	All of the above</a:t>
            </a:r>
          </a:p>
        </p:txBody>
      </p:sp>
      <p:pic>
        <p:nvPicPr>
          <p:cNvPr id="2" name="Picture 1">
            <a:extLst>
              <a:ext uri="{FF2B5EF4-FFF2-40B4-BE49-F238E27FC236}">
                <a16:creationId xmlns:a16="http://schemas.microsoft.com/office/drawing/2014/main" id="{6508C94F-CAFC-458B-A35E-6214B1BB5562}"/>
              </a:ext>
            </a:extLst>
          </p:cNvPr>
          <p:cNvPicPr>
            <a:picLocks noChangeAspect="1"/>
          </p:cNvPicPr>
          <p:nvPr/>
        </p:nvPicPr>
        <p:blipFill>
          <a:blip r:embed="rId2"/>
          <a:stretch>
            <a:fillRect/>
          </a:stretch>
        </p:blipFill>
        <p:spPr>
          <a:xfrm>
            <a:off x="6086855" y="1962785"/>
            <a:ext cx="18290" cy="2932430"/>
          </a:xfrm>
          <a:prstGeom prst="rect">
            <a:avLst/>
          </a:prstGeom>
        </p:spPr>
      </p:pic>
    </p:spTree>
    <p:extLst>
      <p:ext uri="{BB962C8B-B14F-4D97-AF65-F5344CB8AC3E}">
        <p14:creationId xmlns:p14="http://schemas.microsoft.com/office/powerpoint/2010/main" val="425131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3E4A-CC6B-C64C-8F05-2ACA19DD2B22}"/>
              </a:ext>
            </a:extLst>
          </p:cNvPr>
          <p:cNvSpPr>
            <a:spLocks noGrp="1"/>
          </p:cNvSpPr>
          <p:nvPr>
            <p:ph type="title"/>
          </p:nvPr>
        </p:nvSpPr>
        <p:spPr>
          <a:xfrm>
            <a:off x="2015069" y="2492776"/>
            <a:ext cx="8158688" cy="1022584"/>
          </a:xfrm>
        </p:spPr>
        <p:txBody>
          <a:bodyPr>
            <a:normAutofit/>
          </a:bodyPr>
          <a:lstStyle/>
          <a:p>
            <a:r>
              <a:rPr lang="en-US" dirty="0"/>
              <a:t>It’s Labor Recognition Week!</a:t>
            </a:r>
          </a:p>
        </p:txBody>
      </p:sp>
      <p:sp>
        <p:nvSpPr>
          <p:cNvPr id="3" name="Text Placeholder 2">
            <a:extLst>
              <a:ext uri="{FF2B5EF4-FFF2-40B4-BE49-F238E27FC236}">
                <a16:creationId xmlns:a16="http://schemas.microsoft.com/office/drawing/2014/main" id="{FC832B80-3E55-194D-99D2-B6614C824F61}"/>
              </a:ext>
            </a:extLst>
          </p:cNvPr>
          <p:cNvSpPr>
            <a:spLocks noGrp="1"/>
          </p:cNvSpPr>
          <p:nvPr>
            <p:ph type="body" idx="1"/>
          </p:nvPr>
        </p:nvSpPr>
        <p:spPr/>
        <p:txBody>
          <a:bodyPr/>
          <a:lstStyle/>
          <a:p>
            <a:r>
              <a:rPr lang="en-US" dirty="0"/>
              <a:t>We’re celebrating your contributions as a federal employee </a:t>
            </a:r>
            <a:br>
              <a:rPr lang="en-US" dirty="0"/>
            </a:br>
            <a:r>
              <a:rPr lang="en-US" dirty="0"/>
              <a:t>and NTEU member. But, how well do you know your union lingo? Let’s find out!</a:t>
            </a:r>
          </a:p>
        </p:txBody>
      </p:sp>
    </p:spTree>
    <p:extLst>
      <p:ext uri="{BB962C8B-B14F-4D97-AF65-F5344CB8AC3E}">
        <p14:creationId xmlns:p14="http://schemas.microsoft.com/office/powerpoint/2010/main" val="150702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8F01E-68A3-CF45-A2F8-EB29D9149A55}"/>
              </a:ext>
            </a:extLst>
          </p:cNvPr>
          <p:cNvSpPr>
            <a:spLocks noGrp="1"/>
          </p:cNvSpPr>
          <p:nvPr>
            <p:ph type="title"/>
          </p:nvPr>
        </p:nvSpPr>
        <p:spPr>
          <a:xfrm>
            <a:off x="1293811" y="1259840"/>
            <a:ext cx="4558350" cy="3152362"/>
          </a:xfrm>
        </p:spPr>
        <p:txBody>
          <a:bodyPr>
            <a:normAutofit/>
          </a:bodyPr>
          <a:lstStyle/>
          <a:p>
            <a:r>
              <a:rPr lang="en-US" sz="3000" dirty="0"/>
              <a:t>9.	Which of the following is an 	example of protected activity for federal employees?</a:t>
            </a:r>
          </a:p>
        </p:txBody>
      </p:sp>
      <p:sp>
        <p:nvSpPr>
          <p:cNvPr id="5" name="Content Placeholder 4">
            <a:extLst>
              <a:ext uri="{FF2B5EF4-FFF2-40B4-BE49-F238E27FC236}">
                <a16:creationId xmlns:a16="http://schemas.microsoft.com/office/drawing/2014/main" id="{C5EC2373-5CF3-714B-8229-C4B82EC8F1F6}"/>
              </a:ext>
            </a:extLst>
          </p:cNvPr>
          <p:cNvSpPr>
            <a:spLocks noGrp="1"/>
          </p:cNvSpPr>
          <p:nvPr>
            <p:ph idx="1"/>
          </p:nvPr>
        </p:nvSpPr>
        <p:spPr/>
        <p:txBody>
          <a:bodyPr/>
          <a:lstStyle/>
          <a:p>
            <a:pPr lvl="0"/>
            <a:r>
              <a:rPr lang="en-US" sz="3400" b="1" dirty="0"/>
              <a:t>D. All of the above.</a:t>
            </a:r>
          </a:p>
          <a:p>
            <a:pPr lvl="0"/>
            <a:r>
              <a:rPr lang="en-US" dirty="0"/>
              <a:t>All of these are examples of protected activity. If an employee has the right to do something, retaliation for doing it is prohibited. </a:t>
            </a:r>
          </a:p>
        </p:txBody>
      </p:sp>
      <p:pic>
        <p:nvPicPr>
          <p:cNvPr id="2" name="Picture 1">
            <a:extLst>
              <a:ext uri="{FF2B5EF4-FFF2-40B4-BE49-F238E27FC236}">
                <a16:creationId xmlns:a16="http://schemas.microsoft.com/office/drawing/2014/main" id="{CB190E01-FBD1-4FBC-B4CF-539114A3A58C}"/>
              </a:ext>
            </a:extLst>
          </p:cNvPr>
          <p:cNvPicPr>
            <a:picLocks noChangeAspect="1"/>
          </p:cNvPicPr>
          <p:nvPr/>
        </p:nvPicPr>
        <p:blipFill>
          <a:blip r:embed="rId2"/>
          <a:stretch>
            <a:fillRect/>
          </a:stretch>
        </p:blipFill>
        <p:spPr>
          <a:xfrm>
            <a:off x="6086855" y="1962785"/>
            <a:ext cx="18290" cy="2932430"/>
          </a:xfrm>
          <a:prstGeom prst="rect">
            <a:avLst/>
          </a:prstGeom>
        </p:spPr>
      </p:pic>
    </p:spTree>
    <p:extLst>
      <p:ext uri="{BB962C8B-B14F-4D97-AF65-F5344CB8AC3E}">
        <p14:creationId xmlns:p14="http://schemas.microsoft.com/office/powerpoint/2010/main" val="285499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F0537C-A63A-2D49-9DFD-6762FAD78B73}"/>
              </a:ext>
            </a:extLst>
          </p:cNvPr>
          <p:cNvSpPr>
            <a:spLocks noGrp="1"/>
          </p:cNvSpPr>
          <p:nvPr>
            <p:ph type="title"/>
          </p:nvPr>
        </p:nvSpPr>
        <p:spPr/>
        <p:txBody>
          <a:bodyPr/>
          <a:lstStyle/>
          <a:p>
            <a:r>
              <a:rPr lang="en-US" dirty="0"/>
              <a:t>10.	True or False:</a:t>
            </a:r>
            <a:br>
              <a:rPr lang="en-US" dirty="0"/>
            </a:br>
            <a:r>
              <a:rPr lang="en-US" dirty="0"/>
              <a:t>Once my contract has been negotiated, NTEU must wait until it expires to negotiate any changes to the agreement.</a:t>
            </a:r>
          </a:p>
        </p:txBody>
      </p:sp>
    </p:spTree>
    <p:extLst>
      <p:ext uri="{BB962C8B-B14F-4D97-AF65-F5344CB8AC3E}">
        <p14:creationId xmlns:p14="http://schemas.microsoft.com/office/powerpoint/2010/main" val="414736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B4A16-2136-7B4C-85D6-19F2FE843F23}"/>
              </a:ext>
            </a:extLst>
          </p:cNvPr>
          <p:cNvSpPr>
            <a:spLocks noGrp="1"/>
          </p:cNvSpPr>
          <p:nvPr>
            <p:ph type="title"/>
          </p:nvPr>
        </p:nvSpPr>
        <p:spPr>
          <a:xfrm>
            <a:off x="1295402" y="660400"/>
            <a:ext cx="9601196" cy="3017520"/>
          </a:xfrm>
        </p:spPr>
        <p:txBody>
          <a:bodyPr>
            <a:normAutofit/>
          </a:bodyPr>
          <a:lstStyle/>
          <a:p>
            <a:r>
              <a:rPr lang="en-US" sz="3000" dirty="0"/>
              <a:t>10.	True or False:</a:t>
            </a:r>
            <a:br>
              <a:rPr lang="en-US" sz="3000" dirty="0"/>
            </a:br>
            <a:r>
              <a:rPr lang="en-US" sz="3000" dirty="0"/>
              <a:t>Once my contract has been negotiated, NTEU must wait until it expires to negotiate any changes to the agreement.</a:t>
            </a:r>
          </a:p>
        </p:txBody>
      </p:sp>
      <p:sp>
        <p:nvSpPr>
          <p:cNvPr id="4" name="Content Placeholder 3">
            <a:extLst>
              <a:ext uri="{FF2B5EF4-FFF2-40B4-BE49-F238E27FC236}">
                <a16:creationId xmlns:a16="http://schemas.microsoft.com/office/drawing/2014/main" id="{A67DD372-B82C-A94A-AA11-EB08AFEECD6F}"/>
              </a:ext>
            </a:extLst>
          </p:cNvPr>
          <p:cNvSpPr>
            <a:spLocks noGrp="1"/>
          </p:cNvSpPr>
          <p:nvPr>
            <p:ph idx="1"/>
          </p:nvPr>
        </p:nvSpPr>
        <p:spPr/>
        <p:txBody>
          <a:bodyPr>
            <a:normAutofit fontScale="85000" lnSpcReduction="20000"/>
          </a:bodyPr>
          <a:lstStyle/>
          <a:p>
            <a:r>
              <a:rPr lang="en-US" sz="4000" b="1" dirty="0"/>
              <a:t>False.</a:t>
            </a:r>
          </a:p>
          <a:p>
            <a:pPr algn="l"/>
            <a:r>
              <a:rPr lang="en-US" dirty="0"/>
              <a:t>In 1998, NTEU successfully argued before the Supreme Court that agencies are obligated to bargain over union-initiated proposals arising during the term of an agreement. It’s called midterm bargaining, and it allows federal unions like NTEU to resolve workplace issues at the bargaining table more quickly, without waiting until the entire contract expires.</a:t>
            </a:r>
          </a:p>
          <a:p>
            <a:endParaRPr lang="en-US" dirty="0"/>
          </a:p>
        </p:txBody>
      </p:sp>
    </p:spTree>
    <p:extLst>
      <p:ext uri="{BB962C8B-B14F-4D97-AF65-F5344CB8AC3E}">
        <p14:creationId xmlns:p14="http://schemas.microsoft.com/office/powerpoint/2010/main" val="255558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A5CB63-7FD2-5A4B-ADD6-D7CD9A51338F}"/>
              </a:ext>
            </a:extLst>
          </p:cNvPr>
          <p:cNvSpPr txBox="1"/>
          <p:nvPr/>
        </p:nvSpPr>
        <p:spPr>
          <a:xfrm>
            <a:off x="5882640" y="4225370"/>
            <a:ext cx="51257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(Customize with Chapter Contact Info)</a:t>
            </a:r>
          </a:p>
          <a:p>
            <a:endParaRPr lang="en-US" dirty="0"/>
          </a:p>
        </p:txBody>
      </p:sp>
      <p:sp>
        <p:nvSpPr>
          <p:cNvPr id="6" name="TextBox 5">
            <a:extLst>
              <a:ext uri="{FF2B5EF4-FFF2-40B4-BE49-F238E27FC236}">
                <a16:creationId xmlns:a16="http://schemas.microsoft.com/office/drawing/2014/main" id="{15525289-28BF-ED43-8D5F-27EFBFFBB7F9}"/>
              </a:ext>
            </a:extLst>
          </p:cNvPr>
          <p:cNvSpPr txBox="1"/>
          <p:nvPr/>
        </p:nvSpPr>
        <p:spPr>
          <a:xfrm>
            <a:off x="2136140" y="5092749"/>
            <a:ext cx="2514600" cy="461665"/>
          </a:xfrm>
          <a:prstGeom prst="rect">
            <a:avLst/>
          </a:prstGeom>
          <a:noFill/>
        </p:spPr>
        <p:txBody>
          <a:bodyPr wrap="square" rtlCol="0">
            <a:spAutoFit/>
          </a:bodyPr>
          <a:lstStyle/>
          <a:p>
            <a:pPr algn="ctr"/>
            <a:r>
              <a:rPr lang="en-US" sz="2400" b="1" i="0" baseline="0" dirty="0">
                <a:solidFill>
                  <a:srgbClr val="1D366C"/>
                </a:solidFill>
              </a:rPr>
              <a:t>Chapter XXX</a:t>
            </a:r>
          </a:p>
        </p:txBody>
      </p:sp>
    </p:spTree>
    <p:extLst>
      <p:ext uri="{BB962C8B-B14F-4D97-AF65-F5344CB8AC3E}">
        <p14:creationId xmlns:p14="http://schemas.microsoft.com/office/powerpoint/2010/main" val="81380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1D008-D56F-DE43-A0D4-7AD6B6D3C5E6}"/>
              </a:ext>
            </a:extLst>
          </p:cNvPr>
          <p:cNvSpPr>
            <a:spLocks noGrp="1"/>
          </p:cNvSpPr>
          <p:nvPr>
            <p:ph type="title"/>
          </p:nvPr>
        </p:nvSpPr>
        <p:spPr/>
        <p:txBody>
          <a:bodyPr/>
          <a:lstStyle/>
          <a:p>
            <a:r>
              <a:rPr lang="en-US" dirty="0"/>
              <a:t>1.	The term “bargaining unit” describes:</a:t>
            </a:r>
          </a:p>
        </p:txBody>
      </p:sp>
      <p:sp>
        <p:nvSpPr>
          <p:cNvPr id="5" name="Content Placeholder 4">
            <a:extLst>
              <a:ext uri="{FF2B5EF4-FFF2-40B4-BE49-F238E27FC236}">
                <a16:creationId xmlns:a16="http://schemas.microsoft.com/office/drawing/2014/main" id="{1FBA949D-AE9F-B84C-B051-C14EDD35FF13}"/>
              </a:ext>
            </a:extLst>
          </p:cNvPr>
          <p:cNvSpPr>
            <a:spLocks noGrp="1"/>
          </p:cNvSpPr>
          <p:nvPr>
            <p:ph idx="1"/>
          </p:nvPr>
        </p:nvSpPr>
        <p:spPr/>
        <p:txBody>
          <a:bodyPr/>
          <a:lstStyle/>
          <a:p>
            <a:pPr lvl="0"/>
            <a:r>
              <a:rPr lang="en-US" dirty="0"/>
              <a:t>A.	Members of the union</a:t>
            </a:r>
          </a:p>
          <a:p>
            <a:pPr lvl="0"/>
            <a:r>
              <a:rPr lang="en-US" dirty="0"/>
              <a:t>B.	All employees in the office</a:t>
            </a:r>
          </a:p>
          <a:p>
            <a:pPr lvl="0"/>
            <a:r>
              <a:rPr lang="en-US" dirty="0"/>
              <a:t>C.	Non-supervisory employees</a:t>
            </a:r>
          </a:p>
          <a:p>
            <a:pPr lvl="0"/>
            <a:endParaRPr lang="en-US" dirty="0"/>
          </a:p>
        </p:txBody>
      </p:sp>
    </p:spTree>
    <p:extLst>
      <p:ext uri="{BB962C8B-B14F-4D97-AF65-F5344CB8AC3E}">
        <p14:creationId xmlns:p14="http://schemas.microsoft.com/office/powerpoint/2010/main" val="124050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603D77-5AA3-EC4F-9EB0-B33EB5C8E86C}"/>
              </a:ext>
            </a:extLst>
          </p:cNvPr>
          <p:cNvSpPr>
            <a:spLocks noGrp="1"/>
          </p:cNvSpPr>
          <p:nvPr>
            <p:ph type="title"/>
          </p:nvPr>
        </p:nvSpPr>
        <p:spPr/>
        <p:txBody>
          <a:bodyPr>
            <a:normAutofit/>
          </a:bodyPr>
          <a:lstStyle/>
          <a:p>
            <a:r>
              <a:rPr lang="en-US" sz="3000" dirty="0"/>
              <a:t>1.	The term “bargaining unit” describes:</a:t>
            </a:r>
          </a:p>
        </p:txBody>
      </p:sp>
      <p:sp>
        <p:nvSpPr>
          <p:cNvPr id="5" name="Content Placeholder 4">
            <a:extLst>
              <a:ext uri="{FF2B5EF4-FFF2-40B4-BE49-F238E27FC236}">
                <a16:creationId xmlns:a16="http://schemas.microsoft.com/office/drawing/2014/main" id="{A99BE3AE-171B-5C4B-AAFA-97E6F2FA0327}"/>
              </a:ext>
            </a:extLst>
          </p:cNvPr>
          <p:cNvSpPr>
            <a:spLocks noGrp="1"/>
          </p:cNvSpPr>
          <p:nvPr>
            <p:ph idx="1"/>
          </p:nvPr>
        </p:nvSpPr>
        <p:spPr/>
        <p:txBody>
          <a:bodyPr>
            <a:normAutofit/>
          </a:bodyPr>
          <a:lstStyle/>
          <a:p>
            <a:pPr lvl="0"/>
            <a:r>
              <a:rPr lang="en-US" sz="3400" b="1" dirty="0"/>
              <a:t>C. Non-supervisory employees</a:t>
            </a:r>
          </a:p>
          <a:p>
            <a:pPr lvl="0"/>
            <a:r>
              <a:rPr lang="en-US" sz="3000" dirty="0"/>
              <a:t>A bargaining unit position is a job that is represented </a:t>
            </a:r>
            <a:br>
              <a:rPr lang="en-US" sz="3000" dirty="0"/>
            </a:br>
            <a:r>
              <a:rPr lang="en-US" sz="3000" dirty="0"/>
              <a:t>by a labor union.</a:t>
            </a:r>
          </a:p>
        </p:txBody>
      </p:sp>
    </p:spTree>
    <p:extLst>
      <p:ext uri="{BB962C8B-B14F-4D97-AF65-F5344CB8AC3E}">
        <p14:creationId xmlns:p14="http://schemas.microsoft.com/office/powerpoint/2010/main" val="212843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5D694-F1E1-3E4F-B99B-5ED7EF90E52E}"/>
              </a:ext>
            </a:extLst>
          </p:cNvPr>
          <p:cNvSpPr>
            <a:spLocks noGrp="1"/>
          </p:cNvSpPr>
          <p:nvPr>
            <p:ph type="title"/>
          </p:nvPr>
        </p:nvSpPr>
        <p:spPr/>
        <p:txBody>
          <a:bodyPr/>
          <a:lstStyle/>
          <a:p>
            <a:r>
              <a:rPr lang="en-US" dirty="0"/>
              <a:t>2.	True or False:</a:t>
            </a:r>
            <a:br>
              <a:rPr lang="en-US" dirty="0"/>
            </a:br>
            <a:r>
              <a:rPr lang="en-US" dirty="0"/>
              <a:t>Another term for my contract </a:t>
            </a:r>
            <a:br>
              <a:rPr lang="en-US" dirty="0"/>
            </a:br>
            <a:r>
              <a:rPr lang="en-US" dirty="0"/>
              <a:t>is “collective bargaining agreement.”</a:t>
            </a:r>
          </a:p>
        </p:txBody>
      </p:sp>
    </p:spTree>
    <p:extLst>
      <p:ext uri="{BB962C8B-B14F-4D97-AF65-F5344CB8AC3E}">
        <p14:creationId xmlns:p14="http://schemas.microsoft.com/office/powerpoint/2010/main" val="254722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8AE6A-87CE-9846-9C74-FAF1D69D6645}"/>
              </a:ext>
            </a:extLst>
          </p:cNvPr>
          <p:cNvSpPr>
            <a:spLocks noGrp="1"/>
          </p:cNvSpPr>
          <p:nvPr>
            <p:ph type="title"/>
          </p:nvPr>
        </p:nvSpPr>
        <p:spPr>
          <a:xfrm>
            <a:off x="1295401" y="1543778"/>
            <a:ext cx="9601196" cy="1905838"/>
          </a:xfrm>
        </p:spPr>
        <p:txBody>
          <a:bodyPr>
            <a:normAutofit/>
          </a:bodyPr>
          <a:lstStyle/>
          <a:p>
            <a:r>
              <a:rPr lang="en-US" sz="3000" dirty="0"/>
              <a:t>2.	True or False:</a:t>
            </a:r>
            <a:br>
              <a:rPr lang="en-US" sz="3000" dirty="0"/>
            </a:br>
            <a:r>
              <a:rPr lang="en-US" sz="3000" dirty="0"/>
              <a:t>Another term for my contract </a:t>
            </a:r>
            <a:br>
              <a:rPr lang="en-US" sz="3000" dirty="0"/>
            </a:br>
            <a:r>
              <a:rPr lang="en-US" sz="3000" dirty="0"/>
              <a:t>is “collective bargaining agreement.”</a:t>
            </a:r>
          </a:p>
        </p:txBody>
      </p:sp>
      <p:sp>
        <p:nvSpPr>
          <p:cNvPr id="4" name="Content Placeholder 3">
            <a:extLst>
              <a:ext uri="{FF2B5EF4-FFF2-40B4-BE49-F238E27FC236}">
                <a16:creationId xmlns:a16="http://schemas.microsoft.com/office/drawing/2014/main" id="{98A3A0C2-6D79-F14A-833F-7B1F64B89CA1}"/>
              </a:ext>
            </a:extLst>
          </p:cNvPr>
          <p:cNvSpPr>
            <a:spLocks noGrp="1"/>
          </p:cNvSpPr>
          <p:nvPr>
            <p:ph idx="1"/>
          </p:nvPr>
        </p:nvSpPr>
        <p:spPr>
          <a:xfrm>
            <a:off x="1295401" y="3970030"/>
            <a:ext cx="9601196" cy="1905837"/>
          </a:xfrm>
        </p:spPr>
        <p:txBody>
          <a:bodyPr>
            <a:normAutofit fontScale="85000" lnSpcReduction="10000"/>
          </a:bodyPr>
          <a:lstStyle/>
          <a:p>
            <a:r>
              <a:rPr lang="en-US" sz="4000" b="1" dirty="0"/>
              <a:t>True. </a:t>
            </a:r>
            <a:br>
              <a:rPr lang="en-US" sz="3600" dirty="0"/>
            </a:br>
            <a:r>
              <a:rPr lang="en-US" sz="3500" dirty="0"/>
              <a:t>Depending on your workplace, or even your NTEU chapter, </a:t>
            </a:r>
            <a:br>
              <a:rPr lang="en-US" sz="3500" dirty="0"/>
            </a:br>
            <a:r>
              <a:rPr lang="en-US" sz="3500" dirty="0"/>
              <a:t>your contract may be referred to as a collective bargaining agreement, CBA, term contract—or simply, your contract.</a:t>
            </a:r>
          </a:p>
          <a:p>
            <a:endParaRPr lang="en-US" dirty="0"/>
          </a:p>
        </p:txBody>
      </p:sp>
    </p:spTree>
    <p:extLst>
      <p:ext uri="{BB962C8B-B14F-4D97-AF65-F5344CB8AC3E}">
        <p14:creationId xmlns:p14="http://schemas.microsoft.com/office/powerpoint/2010/main" val="269243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0D723-3141-A348-A5B2-E8D680872B6F}"/>
              </a:ext>
            </a:extLst>
          </p:cNvPr>
          <p:cNvSpPr>
            <a:spLocks noGrp="1"/>
          </p:cNvSpPr>
          <p:nvPr>
            <p:ph type="title"/>
          </p:nvPr>
        </p:nvSpPr>
        <p:spPr>
          <a:xfrm>
            <a:off x="1293811" y="1178560"/>
            <a:ext cx="4558350" cy="4968240"/>
          </a:xfrm>
        </p:spPr>
        <p:txBody>
          <a:bodyPr/>
          <a:lstStyle/>
          <a:p>
            <a:r>
              <a:rPr lang="en-US" dirty="0"/>
              <a:t>3.	My NTEU</a:t>
            </a:r>
            <a:br>
              <a:rPr lang="en-US" dirty="0"/>
            </a:br>
            <a:r>
              <a:rPr lang="en-US" dirty="0"/>
              <a:t>	contract contains:</a:t>
            </a:r>
            <a:br>
              <a:rPr lang="en-US" dirty="0"/>
            </a:br>
            <a:br>
              <a:rPr lang="en-US" dirty="0"/>
            </a:br>
            <a:br>
              <a:rPr lang="en-US" dirty="0"/>
            </a:br>
            <a:endParaRPr lang="en-US" dirty="0"/>
          </a:p>
        </p:txBody>
      </p:sp>
      <p:sp>
        <p:nvSpPr>
          <p:cNvPr id="8" name="Content Placeholder 7">
            <a:extLst>
              <a:ext uri="{FF2B5EF4-FFF2-40B4-BE49-F238E27FC236}">
                <a16:creationId xmlns:a16="http://schemas.microsoft.com/office/drawing/2014/main" id="{A2832B37-0C42-6B47-BCAB-ED29EBA2F967}"/>
              </a:ext>
            </a:extLst>
          </p:cNvPr>
          <p:cNvSpPr>
            <a:spLocks noGrp="1"/>
          </p:cNvSpPr>
          <p:nvPr>
            <p:ph idx="1"/>
          </p:nvPr>
        </p:nvSpPr>
        <p:spPr/>
        <p:txBody>
          <a:bodyPr/>
          <a:lstStyle/>
          <a:p>
            <a:pPr lvl="0"/>
            <a:r>
              <a:rPr lang="en-US" dirty="0"/>
              <a:t>A.	Telework and AWS programs</a:t>
            </a:r>
          </a:p>
          <a:p>
            <a:pPr lvl="0"/>
            <a:r>
              <a:rPr lang="en-US" dirty="0"/>
              <a:t>B.	Promotion procedures</a:t>
            </a:r>
          </a:p>
          <a:p>
            <a:pPr lvl="0"/>
            <a:r>
              <a:rPr lang="en-US" dirty="0"/>
              <a:t>C.	Awards programs</a:t>
            </a:r>
          </a:p>
          <a:p>
            <a:pPr lvl="0"/>
            <a:r>
              <a:rPr lang="en-US" dirty="0"/>
              <a:t>D.	All of the above</a:t>
            </a:r>
          </a:p>
        </p:txBody>
      </p:sp>
      <p:cxnSp>
        <p:nvCxnSpPr>
          <p:cNvPr id="3" name="Straight Connector 2">
            <a:extLst>
              <a:ext uri="{FF2B5EF4-FFF2-40B4-BE49-F238E27FC236}">
                <a16:creationId xmlns:a16="http://schemas.microsoft.com/office/drawing/2014/main" id="{62783995-4243-4F35-8732-99AA55C8AC86}"/>
              </a:ext>
            </a:extLst>
          </p:cNvPr>
          <p:cNvCxnSpPr/>
          <p:nvPr/>
        </p:nvCxnSpPr>
        <p:spPr>
          <a:xfrm>
            <a:off x="6096000" y="1973062"/>
            <a:ext cx="0" cy="291187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30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BF475A-10D5-F74D-BE7D-98549264ED81}"/>
              </a:ext>
            </a:extLst>
          </p:cNvPr>
          <p:cNvSpPr>
            <a:spLocks noGrp="1"/>
          </p:cNvSpPr>
          <p:nvPr>
            <p:ph type="title"/>
          </p:nvPr>
        </p:nvSpPr>
        <p:spPr>
          <a:xfrm>
            <a:off x="1293811" y="982131"/>
            <a:ext cx="4558350" cy="4494109"/>
          </a:xfrm>
        </p:spPr>
        <p:txBody>
          <a:bodyPr/>
          <a:lstStyle/>
          <a:p>
            <a:r>
              <a:rPr lang="en-US" sz="3000" dirty="0"/>
              <a:t>3.	My NTEU</a:t>
            </a:r>
            <a:br>
              <a:rPr lang="en-US" sz="3000" dirty="0"/>
            </a:br>
            <a:r>
              <a:rPr lang="en-US" sz="3000" dirty="0"/>
              <a:t>	contract contains:</a:t>
            </a:r>
            <a:br>
              <a:rPr lang="en-US" sz="3000" dirty="0"/>
            </a:br>
            <a:br>
              <a:rPr lang="en-US" dirty="0"/>
            </a:br>
            <a:endParaRPr lang="en-US" dirty="0"/>
          </a:p>
        </p:txBody>
      </p:sp>
      <p:sp>
        <p:nvSpPr>
          <p:cNvPr id="5" name="Content Placeholder 4">
            <a:extLst>
              <a:ext uri="{FF2B5EF4-FFF2-40B4-BE49-F238E27FC236}">
                <a16:creationId xmlns:a16="http://schemas.microsoft.com/office/drawing/2014/main" id="{7298B985-0DF3-BC45-A630-ED9C9F92693C}"/>
              </a:ext>
            </a:extLst>
          </p:cNvPr>
          <p:cNvSpPr>
            <a:spLocks noGrp="1"/>
          </p:cNvSpPr>
          <p:nvPr>
            <p:ph idx="1"/>
          </p:nvPr>
        </p:nvSpPr>
        <p:spPr>
          <a:xfrm>
            <a:off x="6339840" y="982131"/>
            <a:ext cx="4641838" cy="4893735"/>
          </a:xfrm>
        </p:spPr>
        <p:txBody>
          <a:bodyPr>
            <a:normAutofit/>
          </a:bodyPr>
          <a:lstStyle/>
          <a:p>
            <a:pPr lvl="0"/>
            <a:r>
              <a:rPr lang="en-US" sz="3400" b="1" dirty="0"/>
              <a:t>D. All of that and more.</a:t>
            </a:r>
          </a:p>
          <a:p>
            <a:pPr lvl="0"/>
            <a:r>
              <a:rPr lang="en-US" sz="3000" dirty="0"/>
              <a:t>NTEU negotiates some of the most innovative contracts that meet employees’ needs, providing for alternative work schedules, transit subsidies, performance awards and much more.</a:t>
            </a:r>
          </a:p>
        </p:txBody>
      </p:sp>
      <p:pic>
        <p:nvPicPr>
          <p:cNvPr id="2" name="Picture 1">
            <a:extLst>
              <a:ext uri="{FF2B5EF4-FFF2-40B4-BE49-F238E27FC236}">
                <a16:creationId xmlns:a16="http://schemas.microsoft.com/office/drawing/2014/main" id="{3AAA0D7E-480A-4875-8229-B6859F6BFA74}"/>
              </a:ext>
            </a:extLst>
          </p:cNvPr>
          <p:cNvPicPr>
            <a:picLocks noChangeAspect="1"/>
          </p:cNvPicPr>
          <p:nvPr/>
        </p:nvPicPr>
        <p:blipFill>
          <a:blip r:embed="rId2"/>
          <a:stretch>
            <a:fillRect/>
          </a:stretch>
        </p:blipFill>
        <p:spPr>
          <a:xfrm>
            <a:off x="5852161" y="2036854"/>
            <a:ext cx="18290" cy="2926334"/>
          </a:xfrm>
          <a:prstGeom prst="rect">
            <a:avLst/>
          </a:prstGeom>
        </p:spPr>
      </p:pic>
    </p:spTree>
    <p:extLst>
      <p:ext uri="{BB962C8B-B14F-4D97-AF65-F5344CB8AC3E}">
        <p14:creationId xmlns:p14="http://schemas.microsoft.com/office/powerpoint/2010/main" val="237997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5DAB68-F710-D14E-8665-ED6E9A04AFC4}"/>
              </a:ext>
            </a:extLst>
          </p:cNvPr>
          <p:cNvSpPr>
            <a:spLocks noGrp="1"/>
          </p:cNvSpPr>
          <p:nvPr>
            <p:ph type="title"/>
          </p:nvPr>
        </p:nvSpPr>
        <p:spPr>
          <a:xfrm>
            <a:off x="1295402" y="1198880"/>
            <a:ext cx="9601196" cy="2590800"/>
          </a:xfrm>
        </p:spPr>
        <p:txBody>
          <a:bodyPr>
            <a:normAutofit/>
          </a:bodyPr>
          <a:lstStyle/>
          <a:p>
            <a:r>
              <a:rPr lang="en-US" dirty="0"/>
              <a:t>4.	What is an example </a:t>
            </a:r>
            <a:br>
              <a:rPr lang="en-US" dirty="0"/>
            </a:br>
            <a:r>
              <a:rPr lang="en-US" dirty="0"/>
              <a:t>of a reasonable accommodation? </a:t>
            </a:r>
          </a:p>
        </p:txBody>
      </p:sp>
      <p:sp>
        <p:nvSpPr>
          <p:cNvPr id="5" name="Content Placeholder 4">
            <a:extLst>
              <a:ext uri="{FF2B5EF4-FFF2-40B4-BE49-F238E27FC236}">
                <a16:creationId xmlns:a16="http://schemas.microsoft.com/office/drawing/2014/main" id="{C44C7790-F37B-1C43-B1F8-42445860E7D1}"/>
              </a:ext>
            </a:extLst>
          </p:cNvPr>
          <p:cNvSpPr>
            <a:spLocks noGrp="1"/>
          </p:cNvSpPr>
          <p:nvPr>
            <p:ph idx="1"/>
          </p:nvPr>
        </p:nvSpPr>
        <p:spPr/>
        <p:txBody>
          <a:bodyPr>
            <a:normAutofit fontScale="92500" lnSpcReduction="10000"/>
          </a:bodyPr>
          <a:lstStyle/>
          <a:p>
            <a:pPr lvl="0"/>
            <a:r>
              <a:rPr lang="en-US" dirty="0"/>
              <a:t>A. Screen reader software</a:t>
            </a:r>
          </a:p>
          <a:p>
            <a:pPr lvl="0"/>
            <a:r>
              <a:rPr lang="en-US" dirty="0"/>
              <a:t>B. Ramps</a:t>
            </a:r>
          </a:p>
          <a:p>
            <a:pPr lvl="0"/>
            <a:endParaRPr lang="en-US" dirty="0"/>
          </a:p>
          <a:p>
            <a:pPr lvl="0"/>
            <a:r>
              <a:rPr lang="en-US" dirty="0"/>
              <a:t>C. Telework</a:t>
            </a:r>
          </a:p>
          <a:p>
            <a:pPr lvl="0"/>
            <a:r>
              <a:rPr lang="en-US" dirty="0"/>
              <a:t>D. All of the above</a:t>
            </a:r>
          </a:p>
        </p:txBody>
      </p:sp>
    </p:spTree>
    <p:extLst>
      <p:ext uri="{BB962C8B-B14F-4D97-AF65-F5344CB8AC3E}">
        <p14:creationId xmlns:p14="http://schemas.microsoft.com/office/powerpoint/2010/main" val="29489571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37B678F1B1D41A6E5A68DB3F0BB92" ma:contentTypeVersion="13" ma:contentTypeDescription="Create a new document." ma:contentTypeScope="" ma:versionID="93fb2686e87fb32de1b8020cfcb14f02">
  <xsd:schema xmlns:xsd="http://www.w3.org/2001/XMLSchema" xmlns:xs="http://www.w3.org/2001/XMLSchema" xmlns:p="http://schemas.microsoft.com/office/2006/metadata/properties" xmlns:ns2="83a1d3fe-5523-40c3-87b9-845c2878c77a" xmlns:ns3="a2689fc0-a6ea-4402-93a1-de758133297f" targetNamespace="http://schemas.microsoft.com/office/2006/metadata/properties" ma:root="true" ma:fieldsID="bb01bed7f89e476cd1ccd54e76eb52e6" ns2:_="" ns3:_="">
    <xsd:import namespace="83a1d3fe-5523-40c3-87b9-845c2878c77a"/>
    <xsd:import namespace="a2689fc0-a6ea-4402-93a1-de75813329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1d3fe-5523-40c3-87b9-845c2878c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689fc0-a6ea-4402-93a1-de75813329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E524B-03C9-40E4-9921-26A447ACDC9C}">
  <ds:schemaRefs>
    <ds:schemaRef ds:uri="http://schemas.microsoft.com/sharepoint/v3/contenttype/forms"/>
  </ds:schemaRefs>
</ds:datastoreItem>
</file>

<file path=customXml/itemProps2.xml><?xml version="1.0" encoding="utf-8"?>
<ds:datastoreItem xmlns:ds="http://schemas.openxmlformats.org/officeDocument/2006/customXml" ds:itemID="{98F7BEAB-0BE0-4EB7-9FF6-477C982925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FADC2B6-C408-4BDC-B017-58CA88A31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1d3fe-5523-40c3-87b9-845c2878c77a"/>
    <ds:schemaRef ds:uri="a2689fc0-a6ea-4402-93a1-de7581332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{04C40F44-7F8D-EC46-BB81-384B7C31C6DE}tf10001064</Template>
  <TotalTime>157</TotalTime>
  <Words>1016</Words>
  <Application>Microsoft Office PowerPoint</Application>
  <PresentationFormat>Widescreen</PresentationFormat>
  <Paragraphs>70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Garamond</vt:lpstr>
      <vt:lpstr>Organic</vt:lpstr>
      <vt:lpstr>LABOR RECOGNITION WEEK 2021</vt:lpstr>
      <vt:lpstr>It’s Labor Recognition Week!</vt:lpstr>
      <vt:lpstr>1. The term “bargaining unit” describes:</vt:lpstr>
      <vt:lpstr>1. The term “bargaining unit” describes:</vt:lpstr>
      <vt:lpstr>2. True or False: Another term for my contract  is “collective bargaining agreement.”</vt:lpstr>
      <vt:lpstr>2. True or False: Another term for my contract  is “collective bargaining agreement.”</vt:lpstr>
      <vt:lpstr>3. My NTEU  contract contains:   </vt:lpstr>
      <vt:lpstr>3. My NTEU  contract contains:  </vt:lpstr>
      <vt:lpstr>4. What is an example  of a reasonable accommodation? </vt:lpstr>
      <vt:lpstr>4. What is an example  of a reasonable accommodation? </vt:lpstr>
      <vt:lpstr>5. True or False: NTEU bargaining teams are comprised  of only professional negotiators.</vt:lpstr>
      <vt:lpstr>5. True or False: NTEU bargaining teams are comprised  of only professional negotiators.</vt:lpstr>
      <vt:lpstr>6. Due process  describes:</vt:lpstr>
      <vt:lpstr>6. Due process  describes:</vt:lpstr>
      <vt:lpstr>7. Abruptly and prematurely  declaring an impasse at the bargaining  table is an example of:</vt:lpstr>
      <vt:lpstr>7. Abruptly and prematurely  declaring an impasse at the bargaining  table is an example of:</vt:lpstr>
      <vt:lpstr>8. True or False: Only “poor performers” need a union representative when they are facing discipline and want to file a grievance.</vt:lpstr>
      <vt:lpstr>8. True or False: Only “poor performers” need a union representative when they are facing discipline and want to file a grievance.</vt:lpstr>
      <vt:lpstr>9. Which of the  following is an  example of  protected activity  for federal  employees?</vt:lpstr>
      <vt:lpstr>9. Which of the following is an  example of protected activity for federal employees?</vt:lpstr>
      <vt:lpstr>10. True or False: Once my contract has been negotiated, NTEU must wait until it expires to negotiate any changes to the agreement.</vt:lpstr>
      <vt:lpstr>10. True or False: Once my contract has been negotiated, NTEU must wait until it expires to negotiate any changes to the agreement.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Wise</dc:creator>
  <cp:lastModifiedBy>Sheila McCormick</cp:lastModifiedBy>
  <cp:revision>2</cp:revision>
  <dcterms:created xsi:type="dcterms:W3CDTF">2021-08-30T17:10:28Z</dcterms:created>
  <dcterms:modified xsi:type="dcterms:W3CDTF">2021-08-31T16:34:23Z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0x01010078737B678F1B1D41A6E5A68DB3F0BB92</vt:lpwstr>
  </property>
</Properties>
</file>