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4" r:id="rId5"/>
  </p:sldMasterIdLst>
  <p:notesMasterIdLst>
    <p:notesMasterId r:id="rId36"/>
  </p:notesMasterIdLst>
  <p:sldIdLst>
    <p:sldId id="256" r:id="rId6"/>
    <p:sldId id="257" r:id="rId7"/>
    <p:sldId id="258" r:id="rId8"/>
    <p:sldId id="260" r:id="rId9"/>
    <p:sldId id="261" r:id="rId10"/>
    <p:sldId id="262" r:id="rId11"/>
    <p:sldId id="263" r:id="rId12"/>
    <p:sldId id="277" r:id="rId13"/>
    <p:sldId id="265" r:id="rId14"/>
    <p:sldId id="267" r:id="rId15"/>
    <p:sldId id="281" r:id="rId16"/>
    <p:sldId id="282" r:id="rId17"/>
    <p:sldId id="283" r:id="rId18"/>
    <p:sldId id="284" r:id="rId19"/>
    <p:sldId id="286" r:id="rId20"/>
    <p:sldId id="266" r:id="rId21"/>
    <p:sldId id="279" r:id="rId22"/>
    <p:sldId id="270" r:id="rId23"/>
    <p:sldId id="269" r:id="rId24"/>
    <p:sldId id="288" r:id="rId25"/>
    <p:sldId id="287" r:id="rId26"/>
    <p:sldId id="291" r:id="rId27"/>
    <p:sldId id="293" r:id="rId28"/>
    <p:sldId id="297" r:id="rId29"/>
    <p:sldId id="296" r:id="rId30"/>
    <p:sldId id="295" r:id="rId31"/>
    <p:sldId id="292" r:id="rId32"/>
    <p:sldId id="289" r:id="rId33"/>
    <p:sldId id="290" r:id="rId34"/>
    <p:sldId id="271"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1pPr>
    <a:lvl2pPr marL="0" marR="0" indent="4572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2pPr>
    <a:lvl3pPr marL="0" marR="0" indent="9144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3pPr>
    <a:lvl4pPr marL="0" marR="0" indent="13716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4pPr>
    <a:lvl5pPr marL="0" marR="0" indent="18288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5pPr>
    <a:lvl6pPr marL="0" marR="0" indent="22860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6pPr>
    <a:lvl7pPr marL="0" marR="0" indent="27432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7pPr>
    <a:lvl8pPr marL="0" marR="0" indent="32004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8pPr>
    <a:lvl9pPr marL="0" marR="0" indent="36576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CF"/>
    <a:srgbClr val="B3F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75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4800" b="1" i="0">
                <a:solidFill>
                  <a:srgbClr val="1B3060"/>
                </a:solidFill>
                <a:latin typeface="Arial Black" panose="020B0604020202020204" pitchFamily="34" charset="0"/>
                <a:cs typeface="Arial Black" panose="020B0604020202020204" pitchFamily="34" charset="0"/>
              </a:rPr>
              <a:t>Chapter Union Dues</a:t>
            </a:r>
          </a:p>
        </c:rich>
      </c:tx>
      <c:layout>
        <c:manualLayout>
          <c:xMode val="edge"/>
          <c:yMode val="edge"/>
          <c:x val="0.13940572265971621"/>
          <c:y val="2.3442270400464378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2C0F-704E-B185-FD7163B41A73}"/>
              </c:ext>
            </c:extLst>
          </c:dPt>
          <c:dPt>
            <c:idx val="1"/>
            <c:bubble3D val="0"/>
            <c:spPr>
              <a:solidFill>
                <a:schemeClr val="accent2"/>
              </a:solidFill>
              <a:ln>
                <a:noFill/>
              </a:ln>
              <a:effectLst/>
            </c:spPr>
            <c:extLst>
              <c:ext xmlns:c16="http://schemas.microsoft.com/office/drawing/2014/chart" uri="{C3380CC4-5D6E-409C-BE32-E72D297353CC}">
                <c16:uniqueId val="{00000003-2C0F-704E-B185-FD7163B41A73}"/>
              </c:ext>
            </c:extLst>
          </c:dPt>
          <c:dPt>
            <c:idx val="2"/>
            <c:bubble3D val="0"/>
            <c:spPr>
              <a:solidFill>
                <a:schemeClr val="accent3"/>
              </a:solidFill>
              <a:ln>
                <a:noFill/>
              </a:ln>
              <a:effectLst/>
            </c:spPr>
            <c:extLst>
              <c:ext xmlns:c16="http://schemas.microsoft.com/office/drawing/2014/chart" uri="{C3380CC4-5D6E-409C-BE32-E72D297353CC}">
                <c16:uniqueId val="{00000005-2C0F-704E-B185-FD7163B41A73}"/>
              </c:ext>
            </c:extLst>
          </c:dPt>
          <c:dPt>
            <c:idx val="3"/>
            <c:bubble3D val="0"/>
            <c:spPr>
              <a:solidFill>
                <a:schemeClr val="accent4"/>
              </a:solidFill>
              <a:ln>
                <a:noFill/>
              </a:ln>
              <a:effectLst/>
            </c:spPr>
            <c:extLst>
              <c:ext xmlns:c16="http://schemas.microsoft.com/office/drawing/2014/chart" uri="{C3380CC4-5D6E-409C-BE32-E72D297353CC}">
                <c16:uniqueId val="{00000007-2C0F-704E-B185-FD7163B41A73}"/>
              </c:ext>
            </c:extLst>
          </c:dPt>
          <c:cat>
            <c:strRef>
              <c:f>Sheet1!$A$2:$A$5</c:f>
              <c:strCache>
                <c:ptCount val="4"/>
                <c:pt idx="0">
                  <c:v>Arbitration</c:v>
                </c:pt>
                <c:pt idx="1">
                  <c:v>Travel</c:v>
                </c:pt>
                <c:pt idx="2">
                  <c:v>Elections</c:v>
                </c:pt>
                <c:pt idx="3">
                  <c:v>Events</c:v>
                </c:pt>
              </c:strCache>
            </c:strRef>
          </c:cat>
          <c:val>
            <c:numRef>
              <c:f>Sheet1!$B$2:$B$5</c:f>
              <c:numCache>
                <c:formatCode>General</c:formatCode>
                <c:ptCount val="4"/>
                <c:pt idx="0">
                  <c:v>8.1999999999999993</c:v>
                </c:pt>
                <c:pt idx="1">
                  <c:v>2.2000000000000002</c:v>
                </c:pt>
                <c:pt idx="2">
                  <c:v>1.4</c:v>
                </c:pt>
                <c:pt idx="3">
                  <c:v>1.2</c:v>
                </c:pt>
              </c:numCache>
            </c:numRef>
          </c:val>
          <c:extLst>
            <c:ext xmlns:c16="http://schemas.microsoft.com/office/drawing/2014/chart" uri="{C3380CC4-5D6E-409C-BE32-E72D297353CC}">
              <c16:uniqueId val="{00000008-2C0F-704E-B185-FD7163B41A7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957576185755124"/>
          <c:y val="0.78970645245592475"/>
          <c:w val="0.22475583054842072"/>
          <c:h val="0.1830731457792064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Introduce yourself and any chapter leaders in attendance and consider sharing your story of why you joined the union and then decided to become a chapter leader.</a:t>
            </a:r>
          </a:p>
          <a:p>
            <a:endParaRPr lang="en-US"/>
          </a:p>
          <a:p>
            <a:r>
              <a:rPr lang="en-US"/>
              <a:t>Today, we are going to give you an introduction into NTEU and unions more generally. We are going to start with some basics and then move into our union movement and why we want you to be a part of it. </a:t>
            </a:r>
          </a:p>
        </p:txBody>
      </p:sp>
    </p:spTree>
    <p:extLst>
      <p:ext uri="{BB962C8B-B14F-4D97-AF65-F5344CB8AC3E}">
        <p14:creationId xmlns:p14="http://schemas.microsoft.com/office/powerpoint/2010/main" val="336882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-Union members pay union dues. That funds our ability to do what we do. Without union dues, there is no union.</a:t>
            </a:r>
            <a:endParaRPr lang="en-US">
              <a:solidFill>
                <a:srgbClr val="000000"/>
              </a:solidFill>
            </a:endParaRPr>
          </a:p>
          <a:p>
            <a:endParaRPr lang="en-US"/>
          </a:p>
          <a:p>
            <a:r>
              <a:rPr lang="en-US"/>
              <a:t>-Dues go both to the local chapter and NTEU National.</a:t>
            </a:r>
          </a:p>
          <a:p>
            <a:endParaRPr lang="en-US"/>
          </a:p>
          <a:p>
            <a:r>
              <a:rPr lang="en-US"/>
              <a:t>-NO dues money is used for political purposes, like campaign donations. While NTEU does have a political arm, that is funded solely through voluntary contributions.</a:t>
            </a:r>
          </a:p>
        </p:txBody>
      </p:sp>
    </p:spTree>
    <p:extLst>
      <p:ext uri="{BB962C8B-B14F-4D97-AF65-F5344CB8AC3E}">
        <p14:creationId xmlns:p14="http://schemas.microsoft.com/office/powerpoint/2010/main" val="333408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do not have these rights because management wanted to give them to you.</a:t>
            </a:r>
          </a:p>
          <a:p>
            <a:endParaRPr lang="en-US"/>
          </a:p>
          <a:p>
            <a:r>
              <a:rPr lang="en-US"/>
              <a:t>-You have these rights because unions fought for these for years! Unions raised and pushed the issue of telework and have for years. The fact that telework is common across the federal government now often dilutes the fact that it exists because of us!</a:t>
            </a:r>
          </a:p>
        </p:txBody>
      </p:sp>
    </p:spTree>
    <p:extLst>
      <p:ext uri="{BB962C8B-B14F-4D97-AF65-F5344CB8AC3E}">
        <p14:creationId xmlns:p14="http://schemas.microsoft.com/office/powerpoint/2010/main" val="125689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0" i="0">
                <a:solidFill>
                  <a:srgbClr val="333333"/>
                </a:solidFill>
                <a:effectLst/>
                <a:latin typeface="Arial" panose="020B0604020202020204" pitchFamily="34" charset="0"/>
              </a:rPr>
              <a:t>One of the most important things your union does is negotiating your contract. It provides for the workplace programs, benefits and protections mentioned earlier. It also creates a fair process for resolving workplace disputes, which can happen to anyone. It holds management accountable and ensures everyone has equal opportunities.</a:t>
            </a:r>
            <a:endParaRPr lang="en-US"/>
          </a:p>
          <a:p>
            <a:endParaRPr lang="en-US"/>
          </a:p>
        </p:txBody>
      </p:sp>
    </p:spTree>
    <p:extLst>
      <p:ext uri="{BB962C8B-B14F-4D97-AF65-F5344CB8AC3E}">
        <p14:creationId xmlns:p14="http://schemas.microsoft.com/office/powerpoint/2010/main" val="35977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Many employees who join the union get inspired to take the next step to getting more active in our chapter. </a:t>
            </a:r>
          </a:p>
        </p:txBody>
      </p:sp>
    </p:spTree>
    <p:extLst>
      <p:ext uri="{BB962C8B-B14F-4D97-AF65-F5344CB8AC3E}">
        <p14:creationId xmlns:p14="http://schemas.microsoft.com/office/powerpoint/2010/main" val="138050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Unions have been in the headlines a lot these days, and they continue to enjoy strong support in the U.S.</a:t>
            </a:r>
          </a:p>
          <a:p>
            <a:endParaRPr lang="en-US"/>
          </a:p>
          <a:p>
            <a:r>
              <a:rPr lang="en-US"/>
              <a:t>According to a Gallup poll, </a:t>
            </a:r>
            <a:r>
              <a:rPr lang="en-US" b="0" i="0">
                <a:solidFill>
                  <a:srgbClr val="666666"/>
                </a:solidFill>
                <a:effectLst/>
                <a:latin typeface="aktiv-grotesk"/>
              </a:rPr>
              <a:t>two-thirds of Americans approve of labor unions, </a:t>
            </a:r>
            <a:endParaRPr lang="en-US"/>
          </a:p>
        </p:txBody>
      </p:sp>
    </p:spTree>
    <p:extLst>
      <p:ext uri="{BB962C8B-B14F-4D97-AF65-F5344CB8AC3E}">
        <p14:creationId xmlns:p14="http://schemas.microsoft.com/office/powerpoint/2010/main" val="268979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Unions have a proud history that we continue to build on today.</a:t>
            </a:r>
          </a:p>
          <a:p>
            <a:endParaRPr lang="en-US"/>
          </a:p>
          <a:p>
            <a:r>
              <a:rPr lang="en-US" b="0" i="0">
                <a:solidFill>
                  <a:srgbClr val="000000"/>
                </a:solidFill>
                <a:effectLst/>
                <a:latin typeface="Lupino Sans"/>
              </a:rPr>
              <a:t>Workers organized together to demand better treatment, safety and pay during the Industrial Revolution.</a:t>
            </a:r>
            <a:r>
              <a:rPr lang="en-US">
                <a:solidFill>
                  <a:srgbClr val="000000"/>
                </a:solidFill>
                <a:latin typeface="Lupino Sans"/>
              </a:rPr>
              <a:t> </a:t>
            </a:r>
            <a:endParaRPr lang="en-US" b="0" i="0">
              <a:solidFill>
                <a:srgbClr val="000000"/>
              </a:solidFill>
              <a:effectLst/>
              <a:latin typeface="Lupino Sans"/>
            </a:endParaRPr>
          </a:p>
          <a:p>
            <a:endParaRPr lang="en-US" b="0" i="0">
              <a:solidFill>
                <a:srgbClr val="000000"/>
              </a:solidFill>
              <a:effectLst/>
              <a:latin typeface="Lupino Sans"/>
            </a:endParaRPr>
          </a:p>
          <a:p>
            <a:r>
              <a:rPr lang="en-US" b="0" i="0">
                <a:solidFill>
                  <a:srgbClr val="000000"/>
                </a:solidFill>
                <a:effectLst/>
                <a:latin typeface="Lupino Sans"/>
              </a:rPr>
              <a:t>Over the decades, organized labor has achieved the minimum wage and maximum working hours, and workplace safety regulations.</a:t>
            </a:r>
            <a:endParaRPr lang="en-US"/>
          </a:p>
        </p:txBody>
      </p:sp>
    </p:spTree>
    <p:extLst>
      <p:ext uri="{BB962C8B-B14F-4D97-AF65-F5344CB8AC3E}">
        <p14:creationId xmlns:p14="http://schemas.microsoft.com/office/powerpoint/2010/main" val="419454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At the Bureau of Internal Revenue in the 1930s, the pay was low, the work dangerous and many had no civil service protections.</a:t>
            </a:r>
          </a:p>
          <a:p>
            <a:endParaRPr lang="en-US"/>
          </a:p>
          <a:p>
            <a:r>
              <a:rPr lang="en-US"/>
              <a:t>Revenue collectors organized in Wisconsin in 1938, forming what would later become NTEU Chapter 1! </a:t>
            </a:r>
          </a:p>
          <a:p>
            <a:endParaRPr lang="en-US"/>
          </a:p>
          <a:p>
            <a:r>
              <a:rPr lang="en-US"/>
              <a:t>Over time, NTEU grew in size, attracted by NTEU's solid representational work and success in winning rights and benefits. </a:t>
            </a:r>
          </a:p>
        </p:txBody>
      </p:sp>
    </p:spTree>
    <p:extLst>
      <p:ext uri="{BB962C8B-B14F-4D97-AF65-F5344CB8AC3E}">
        <p14:creationId xmlns:p14="http://schemas.microsoft.com/office/powerpoint/2010/main" val="107611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Throughout the federal government, NTEU represents employees in hundreds of different positions. But we are united in our commitment to public service, our agency missions and improving the federal workplace for employee today and tomorrow.</a:t>
            </a:r>
          </a:p>
        </p:txBody>
      </p:sp>
    </p:spTree>
    <p:extLst>
      <p:ext uri="{BB962C8B-B14F-4D97-AF65-F5344CB8AC3E}">
        <p14:creationId xmlns:p14="http://schemas.microsoft.com/office/powerpoint/2010/main" val="3565586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916">
              <a:defRPr/>
            </a:pPr>
            <a:r>
              <a:rPr lang="en-US">
                <a:latin typeface="Avenir" panose="02000503020000020003" pitchFamily="2" charset="0"/>
              </a:rPr>
              <a:t>NTEU has grown through the years and represents more than </a:t>
            </a:r>
            <a:r>
              <a:rPr lang="en-US"/>
              <a:t>just Treasury! Today, NTEU represents tens of thousands of employees at 35 departments and agencies.</a:t>
            </a:r>
          </a:p>
        </p:txBody>
      </p:sp>
    </p:spTree>
    <p:extLst>
      <p:ext uri="{BB962C8B-B14F-4D97-AF65-F5344CB8AC3E}">
        <p14:creationId xmlns:p14="http://schemas.microsoft.com/office/powerpoint/2010/main" val="50721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 the national level, NTEU is on the front lines securing higher pay raises, protecting and improving federal benefits, and ensuring employees have meaningful input in workplace decisions. NTEU is led by National President Doreen Greenwald, a former frontline federal employee of 35 years. </a:t>
            </a:r>
          </a:p>
          <a:p>
            <a:br>
              <a:rPr lang="en-US"/>
            </a:br>
            <a:r>
              <a:rPr lang="en-US"/>
              <a:t>In our workplace, your local chapter leaders, supported by experienced staff attorneys, ensure employees receive expert assistance with everything from dealing with a difficult manager to completing FMLA paperwork to getting help with telework denials.</a:t>
            </a:r>
          </a:p>
        </p:txBody>
      </p:sp>
    </p:spTree>
    <p:extLst>
      <p:ext uri="{BB962C8B-B14F-4D97-AF65-F5344CB8AC3E}">
        <p14:creationId xmlns:p14="http://schemas.microsoft.com/office/powerpoint/2010/main" val="106269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333333"/>
                </a:solidFill>
                <a:effectLst/>
                <a:latin typeface="Arial" panose="020B0604020202020204" pitchFamily="34" charset="0"/>
              </a:rPr>
              <a:t>Our union is a progressive organization that believes in good government and fights for the rights of every federal employee. We are part of the movement that ended child labor and created the weekend.</a:t>
            </a:r>
            <a:br>
              <a:rPr lang="en-US" b="0" i="0">
                <a:solidFill>
                  <a:srgbClr val="333333"/>
                </a:solidFill>
                <a:effectLst/>
                <a:latin typeface="TisaPro"/>
              </a:rPr>
            </a:br>
            <a:br>
              <a:rPr lang="en-US" b="0" i="0">
                <a:solidFill>
                  <a:srgbClr val="333333"/>
                </a:solidFill>
                <a:effectLst/>
                <a:latin typeface="TisaPro"/>
              </a:rPr>
            </a:br>
            <a:r>
              <a:rPr lang="en-US" b="0" i="0">
                <a:solidFill>
                  <a:srgbClr val="333333"/>
                </a:solidFill>
                <a:effectLst/>
                <a:latin typeface="TisaPro"/>
              </a:rPr>
              <a:t>NTEU, your union, has delivered many of the programs, benefits and rights you value in your workplace. With your support, we can protect these gains and deliver more.</a:t>
            </a:r>
            <a:endParaRPr lang="en-US"/>
          </a:p>
        </p:txBody>
      </p:sp>
    </p:spTree>
    <p:extLst>
      <p:ext uri="{BB962C8B-B14F-4D97-AF65-F5344CB8AC3E}">
        <p14:creationId xmlns:p14="http://schemas.microsoft.com/office/powerpoint/2010/main" val="95701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[Discuss local chapter wins here]</a:t>
            </a:r>
          </a:p>
        </p:txBody>
      </p:sp>
    </p:spTree>
    <p:extLst>
      <p:ext uri="{BB962C8B-B14F-4D97-AF65-F5344CB8AC3E}">
        <p14:creationId xmlns:p14="http://schemas.microsoft.com/office/powerpoint/2010/main" val="123286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[Discuss local chapter wins here]</a:t>
            </a:r>
          </a:p>
          <a:p>
            <a:endParaRPr lang="en-US"/>
          </a:p>
        </p:txBody>
      </p:sp>
    </p:spTree>
    <p:extLst>
      <p:ext uri="{BB962C8B-B14F-4D97-AF65-F5344CB8AC3E}">
        <p14:creationId xmlns:p14="http://schemas.microsoft.com/office/powerpoint/2010/main" val="159696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These are significant accomplishments that NTEU members secured over the years—accomplishments made possible by employees standing together with a strong unified voice.</a:t>
            </a:r>
          </a:p>
        </p:txBody>
      </p:sp>
    </p:spTree>
    <p:extLst>
      <p:ext uri="{BB962C8B-B14F-4D97-AF65-F5344CB8AC3E}">
        <p14:creationId xmlns:p14="http://schemas.microsoft.com/office/powerpoint/2010/main" val="785847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Telework has been attacked by some in Congress and has been rolled back in some agencies to pre-pandemic levels. But NTEU contracts protect your right to telework—a right we won—and local leaders like me enforce your contract and your rights.</a:t>
            </a:r>
          </a:p>
        </p:txBody>
      </p:sp>
    </p:spTree>
    <p:extLst>
      <p:ext uri="{BB962C8B-B14F-4D97-AF65-F5344CB8AC3E}">
        <p14:creationId xmlns:p14="http://schemas.microsoft.com/office/powerpoint/2010/main" val="4140385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Every year, NTEU members help set our legislative priorities for the year—what NTEU advocates for on Capitol Hill. Here are the issues we have been laser-focused on this year. They impact the lives of every federal employee.</a:t>
            </a:r>
          </a:p>
          <a:p>
            <a:endParaRPr lang="en-US"/>
          </a:p>
          <a:p>
            <a:r>
              <a:rPr lang="en-US">
                <a:effectLst/>
              </a:rPr>
              <a:t>When we band together and amplify each other’s voices, members of Congress take notice.</a:t>
            </a:r>
            <a:endParaRPr lang="en-US"/>
          </a:p>
        </p:txBody>
      </p:sp>
    </p:spTree>
    <p:extLst>
      <p:ext uri="{BB962C8B-B14F-4D97-AF65-F5344CB8AC3E}">
        <p14:creationId xmlns:p14="http://schemas.microsoft.com/office/powerpoint/2010/main" val="3523479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is a real-life example of the difference a union can make, and how having NTEU representation significantly improves your everyday working life. It can mean the difference between employees who want to stay at their jobs or leave. </a:t>
            </a:r>
          </a:p>
        </p:txBody>
      </p:sp>
    </p:spTree>
    <p:extLst>
      <p:ext uri="{BB962C8B-B14F-4D97-AF65-F5344CB8AC3E}">
        <p14:creationId xmlns:p14="http://schemas.microsoft.com/office/powerpoint/2010/main" val="247152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kern="1200">
                <a:solidFill>
                  <a:schemeClr val="tx1"/>
                </a:solidFill>
                <a:effectLst/>
                <a:latin typeface="Helvetica Neue"/>
                <a:ea typeface="Helvetica Neue"/>
                <a:cs typeface="Helvetica Neue"/>
                <a:sym typeface="Helvetica Neue"/>
              </a:rPr>
              <a:t>Join us in building a stronger future for you, your agency and our country.</a:t>
            </a:r>
          </a:p>
          <a:p>
            <a:br>
              <a:rPr lang="en-US" sz="2400" kern="1200">
                <a:solidFill>
                  <a:schemeClr val="tx1"/>
                </a:solidFill>
                <a:effectLst/>
                <a:latin typeface="Helvetica Neue"/>
                <a:ea typeface="Helvetica Neue"/>
                <a:cs typeface="Helvetica Neue"/>
                <a:sym typeface="Helvetica Neue"/>
              </a:rPr>
            </a:br>
            <a:r>
              <a:rPr lang="en-US" sz="2400" b="1" kern="1200">
                <a:solidFill>
                  <a:schemeClr val="tx1"/>
                </a:solidFill>
                <a:effectLst/>
                <a:latin typeface="Helvetica Neue"/>
                <a:ea typeface="Helvetica Neue"/>
                <a:cs typeface="Helvetica Neue"/>
                <a:sym typeface="Helvetica Neue"/>
              </a:rPr>
              <a:t>Complete an SF-1187 online today!</a:t>
            </a:r>
            <a:r>
              <a:rPr lang="en-US">
                <a:effectLst/>
              </a:rPr>
              <a:t> Our one-page form is fully electronic from start to finish and can be completed from your computer, tablet or desktop in just a few minutes.</a:t>
            </a:r>
            <a:endParaRPr lang="en-US" sz="2400" kern="1200">
              <a:solidFill>
                <a:schemeClr val="tx1"/>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52961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are five steps to have a greater voice in your workplace and to get educated and empowered.</a:t>
            </a:r>
          </a:p>
        </p:txBody>
      </p:sp>
    </p:spTree>
    <p:extLst>
      <p:ext uri="{BB962C8B-B14F-4D97-AF65-F5344CB8AC3E}">
        <p14:creationId xmlns:p14="http://schemas.microsoft.com/office/powerpoint/2010/main" val="2663342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Thank you for your time. We’re here for you if you have questions about our union. </a:t>
            </a:r>
          </a:p>
        </p:txBody>
      </p:sp>
    </p:spTree>
    <p:extLst>
      <p:ext uri="{BB962C8B-B14F-4D97-AF65-F5344CB8AC3E}">
        <p14:creationId xmlns:p14="http://schemas.microsoft.com/office/powerpoint/2010/main" val="499079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NTEU is our union because your colleagues voted for union representation and then voted for NTEU to be their union. </a:t>
            </a:r>
            <a:r>
              <a:rPr lang="en-US" b="0" i="0">
                <a:solidFill>
                  <a:srgbClr val="333333"/>
                </a:solidFill>
                <a:effectLst/>
                <a:latin typeface="Arial" panose="020B0604020202020204" pitchFamily="34" charset="0"/>
              </a:rPr>
              <a:t>They wanted a strong advocate to help improve the workplace and make sure they have the tools and resources to do the job. Together, we have a greater voice to make positive changes in the workplace.</a:t>
            </a:r>
            <a:endParaRPr lang="en-US"/>
          </a:p>
        </p:txBody>
      </p:sp>
    </p:spTree>
    <p:extLst>
      <p:ext uri="{BB962C8B-B14F-4D97-AF65-F5344CB8AC3E}">
        <p14:creationId xmlns:p14="http://schemas.microsoft.com/office/powerpoint/2010/main" val="34735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202124"/>
                </a:solidFill>
                <a:effectLst/>
                <a:latin typeface="Google Sans"/>
              </a:rPr>
              <a:t>There is power in numbers. The more support we have, the more we can win on our behalf. The benefits and programs that attracted you to your job were won by NTEU members before you who supported our union through their membership.</a:t>
            </a:r>
            <a:br>
              <a:rPr lang="en-US" b="0" i="0">
                <a:solidFill>
                  <a:srgbClr val="202124"/>
                </a:solidFill>
                <a:effectLst/>
                <a:latin typeface="Google Sans"/>
              </a:rPr>
            </a:br>
            <a:br>
              <a:rPr lang="en-US" b="0" i="0">
                <a:solidFill>
                  <a:srgbClr val="202124"/>
                </a:solidFill>
                <a:effectLst/>
                <a:latin typeface="Google Sans"/>
              </a:rPr>
            </a:br>
            <a:r>
              <a:rPr lang="en-US" b="0" i="0">
                <a:solidFill>
                  <a:srgbClr val="202124"/>
                </a:solidFill>
                <a:effectLst/>
                <a:latin typeface="Google Sans"/>
              </a:rPr>
              <a:t>Unions </a:t>
            </a:r>
            <a:r>
              <a:rPr lang="en-US" b="0" i="0">
                <a:solidFill>
                  <a:srgbClr val="040C28"/>
                </a:solidFill>
                <a:effectLst/>
                <a:latin typeface="Google Sans"/>
              </a:rPr>
              <a:t>improve the well-being of you and your colleagues and support our agency mission</a:t>
            </a:r>
            <a:r>
              <a:rPr lang="en-US" b="0" i="0">
                <a:solidFill>
                  <a:srgbClr val="202124"/>
                </a:solidFill>
                <a:effectLst/>
                <a:latin typeface="Google Sans"/>
              </a:rPr>
              <a:t>– by improving job security and benefits, strengthening labor-management partnerships and advocating for safer, fairer and more equitable workplaces.</a:t>
            </a:r>
            <a:endParaRPr lang="en-US"/>
          </a:p>
        </p:txBody>
      </p:sp>
    </p:spTree>
    <p:extLst>
      <p:ext uri="{BB962C8B-B14F-4D97-AF65-F5344CB8AC3E}">
        <p14:creationId xmlns:p14="http://schemas.microsoft.com/office/powerpoint/2010/main" val="156044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Remember: Management doesn’t just hand over workplace benefits and programs</a:t>
            </a:r>
          </a:p>
          <a:p>
            <a:endParaRPr lang="en-US"/>
          </a:p>
          <a:p>
            <a:r>
              <a:rPr lang="en-US"/>
              <a:t>As individuals, we don’t have much power, but as a collective we can demand better and WIN!</a:t>
            </a:r>
          </a:p>
        </p:txBody>
      </p:sp>
    </p:spTree>
    <p:extLst>
      <p:ext uri="{BB962C8B-B14F-4D97-AF65-F5344CB8AC3E}">
        <p14:creationId xmlns:p14="http://schemas.microsoft.com/office/powerpoint/2010/main" val="322059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a:t>The union represents all bargaining unit (non-management) employees.</a:t>
            </a:r>
          </a:p>
          <a:p>
            <a:pPr marL="0" indent="0">
              <a:buFontTx/>
              <a:buNone/>
            </a:pPr>
            <a:endParaRPr lang="en-US"/>
          </a:p>
          <a:p>
            <a:pPr marL="0" indent="0">
              <a:buFontTx/>
              <a:buNone/>
            </a:pPr>
            <a:r>
              <a:rPr lang="en-US" b="0" i="0">
                <a:solidFill>
                  <a:srgbClr val="333333"/>
                </a:solidFill>
                <a:effectLst/>
                <a:latin typeface="Arial" panose="020B0604020202020204" pitchFamily="34" charset="0"/>
              </a:rPr>
              <a:t>As a bargaining unit employee, you are eligible to join NTEU but not automatically a member. </a:t>
            </a:r>
            <a:br>
              <a:rPr lang="en-US" b="0" i="0">
                <a:solidFill>
                  <a:srgbClr val="333333"/>
                </a:solidFill>
                <a:effectLst/>
                <a:latin typeface="Arial" panose="020B0604020202020204" pitchFamily="34" charset="0"/>
              </a:rPr>
            </a:br>
            <a:br>
              <a:rPr lang="en-US" b="0" i="0">
                <a:solidFill>
                  <a:srgbClr val="333333"/>
                </a:solidFill>
                <a:effectLst/>
                <a:latin typeface="Arial" panose="020B0604020202020204" pitchFamily="34" charset="0"/>
              </a:rPr>
            </a:br>
            <a:r>
              <a:rPr lang="en-US" b="0" i="0">
                <a:solidFill>
                  <a:srgbClr val="333333"/>
                </a:solidFill>
                <a:effectLst/>
                <a:latin typeface="Arial" panose="020B0604020202020204" pitchFamily="34" charset="0"/>
              </a:rPr>
              <a:t>To become a member, you must </a:t>
            </a:r>
            <a:r>
              <a:rPr lang="en-US" b="0" i="0" u="none" strike="noStrike">
                <a:solidFill>
                  <a:srgbClr val="529BCB"/>
                </a:solidFill>
                <a:effectLst/>
                <a:latin typeface="Arial" panose="020B0604020202020204" pitchFamily="34" charset="0"/>
              </a:rPr>
              <a:t>sign our membership form</a:t>
            </a:r>
            <a:r>
              <a:rPr lang="en-US" b="0" i="0">
                <a:solidFill>
                  <a:srgbClr val="333333"/>
                </a:solidFill>
                <a:effectLst/>
                <a:latin typeface="Arial" panose="020B0604020202020204" pitchFamily="34" charset="0"/>
              </a:rPr>
              <a:t>, which is fully electronic, secure and can be completed from anywhere.</a:t>
            </a:r>
            <a:endParaRPr lang="en-US"/>
          </a:p>
        </p:txBody>
      </p:sp>
    </p:spTree>
    <p:extLst>
      <p:ext uri="{BB962C8B-B14F-4D97-AF65-F5344CB8AC3E}">
        <p14:creationId xmlns:p14="http://schemas.microsoft.com/office/powerpoint/2010/main" val="114886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333333"/>
                </a:solidFill>
                <a:effectLst/>
                <a:latin typeface="Arial"/>
                <a:cs typeface="Arial"/>
              </a:rPr>
              <a:t>Telework programs, alternative work schedules, paid parental leave, transit subsidies and many others program and benefits </a:t>
            </a:r>
            <a:r>
              <a:rPr lang="en-US">
                <a:solidFill>
                  <a:srgbClr val="333333"/>
                </a:solidFill>
                <a:latin typeface="Arial"/>
                <a:cs typeface="Arial"/>
              </a:rPr>
              <a:t>were not handed to us by congress or agency management. NTEU fought for these and we won. </a:t>
            </a:r>
            <a:endParaRPr lang="en-US">
              <a:solidFill>
                <a:srgbClr val="000000"/>
              </a:solidFill>
            </a:endParaRPr>
          </a:p>
          <a:p>
            <a:endParaRPr lang="en-US"/>
          </a:p>
          <a:p>
            <a:r>
              <a:rPr lang="en-US"/>
              <a:t>All of those things you value are at risk without a strong union—and a union is only as strong as its membership.</a:t>
            </a:r>
          </a:p>
        </p:txBody>
      </p:sp>
    </p:spTree>
    <p:extLst>
      <p:ext uri="{BB962C8B-B14F-4D97-AF65-F5344CB8AC3E}">
        <p14:creationId xmlns:p14="http://schemas.microsoft.com/office/powerpoint/2010/main" val="418515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cannot just sit back and expect that your rights will always exist. They exist because of a strong union in your workplace. We need your support to continue to be strong and effective. And, you can have a say in what we fight for. </a:t>
            </a:r>
          </a:p>
        </p:txBody>
      </p:sp>
    </p:spTree>
    <p:extLst>
      <p:ext uri="{BB962C8B-B14F-4D97-AF65-F5344CB8AC3E}">
        <p14:creationId xmlns:p14="http://schemas.microsoft.com/office/powerpoint/2010/main" val="64146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855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prstGeom prst="rect">
            <a:avLst/>
          </a:prstGeom>
        </p:spPr>
        <p:txBody>
          <a:bodyPr/>
          <a:lstStyle>
            <a:lvl1pPr>
              <a:defRPr b="1" i="0"/>
            </a:lvl1pPr>
          </a:lstStyle>
          <a:p>
            <a:r>
              <a:t>Presentation Title</a:t>
            </a:r>
          </a:p>
        </p:txBody>
      </p:sp>
      <p:sp>
        <p:nvSpPr>
          <p:cNvPr id="12" name="Body Level One…"/>
          <p:cNvSpPr txBox="1">
            <a:spLocks noGrp="1"/>
          </p:cNvSpPr>
          <p:nvPr>
            <p:ph type="body" sz="quarter" idx="1" hasCustomPrompt="1"/>
          </p:nvPr>
        </p:nvSpPr>
        <p:spPr>
          <a:prstGeom prst="rect">
            <a:avLst/>
          </a:prstGeom>
        </p:spPr>
        <p:txBody>
          <a:bodyPr/>
          <a:lstStyle/>
          <a:p>
            <a:r>
              <a:t>Presentation Subtitle </a:t>
            </a:r>
          </a:p>
          <a:p>
            <a:pPr lvl="1"/>
            <a:endParaRPr/>
          </a:p>
          <a:p>
            <a:pPr lvl="2"/>
            <a:endParaRPr/>
          </a:p>
          <a:p>
            <a:pPr lvl="3"/>
            <a:endParaRPr/>
          </a:p>
          <a:p>
            <a:pPr lvl="4"/>
            <a:endParaRPr/>
          </a:p>
        </p:txBody>
      </p:sp>
      <p:sp>
        <p:nvSpPr>
          <p:cNvPr id="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bg>
      <p:bgPr>
        <a:solidFill>
          <a:srgbClr val="FFFFFF"/>
        </a:solidFill>
        <a:effectLst/>
      </p:bgPr>
    </p:bg>
    <p:spTree>
      <p:nvGrpSpPr>
        <p:cNvPr id="1" name=""/>
        <p:cNvGrpSpPr/>
        <p:nvPr/>
      </p:nvGrpSpPr>
      <p:grpSpPr>
        <a:xfrm>
          <a:off x="0" y="0"/>
          <a:ext cx="0" cy="0"/>
          <a:chOff x="0" y="0"/>
          <a:chExt cx="0" cy="0"/>
        </a:xfrm>
      </p:grpSpPr>
      <p:sp>
        <p:nvSpPr>
          <p:cNvPr id="118" name="Fact information"/>
          <p:cNvSpPr txBox="1">
            <a:spLocks noGrp="1"/>
          </p:cNvSpPr>
          <p:nvPr>
            <p:ph type="body" sz="quarter" idx="21" hasCustomPrompt="1"/>
          </p:nvPr>
        </p:nvSpPr>
        <p:spPr>
          <a:xfrm>
            <a:off x="1295400" y="8117284"/>
            <a:ext cx="21869400" cy="592456"/>
          </a:xfrm>
          <a:prstGeom prst="rect">
            <a:avLst/>
          </a:prstGeom>
        </p:spPr>
        <p:txBody>
          <a:bodyPr/>
          <a:lstStyle>
            <a:lvl1pPr algn="ctr" defTabSz="490727">
              <a:spcBef>
                <a:spcPts val="2600"/>
              </a:spcBef>
              <a:defRPr sz="2940" spc="-88"/>
            </a:lvl1pPr>
          </a:lstStyle>
          <a:p>
            <a:r>
              <a:t>Fact information</a:t>
            </a:r>
          </a:p>
        </p:txBody>
      </p:sp>
      <p:sp>
        <p:nvSpPr>
          <p:cNvPr id="119" name="Body Level One…"/>
          <p:cNvSpPr txBox="1">
            <a:spLocks noGrp="1"/>
          </p:cNvSpPr>
          <p:nvPr>
            <p:ph type="body" sz="half" idx="1" hasCustomPrompt="1"/>
          </p:nvPr>
        </p:nvSpPr>
        <p:spPr>
          <a:xfrm>
            <a:off x="1295400" y="3587043"/>
            <a:ext cx="21869400" cy="4730168"/>
          </a:xfrm>
          <a:prstGeom prst="rect">
            <a:avLst/>
          </a:prstGeom>
        </p:spPr>
        <p:txBody>
          <a:bodyPr anchor="b"/>
          <a:lstStyle>
            <a:lvl1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1pPr>
            <a:lvl2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2pPr>
            <a:lvl3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3pPr>
            <a:lvl4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4pPr>
            <a:lvl5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5pPr>
          </a:lstStyle>
          <a:p>
            <a:r>
              <a:t>100%</a:t>
            </a:r>
          </a:p>
          <a:p>
            <a:pPr lvl="1"/>
            <a:endParaRPr/>
          </a:p>
          <a:p>
            <a:pPr lvl="2"/>
            <a:endParaRPr/>
          </a:p>
          <a:p>
            <a:pPr lvl="3"/>
            <a:endParaRPr/>
          </a:p>
          <a:p>
            <a:pPr lvl="4"/>
            <a:endParaRPr/>
          </a:p>
        </p:txBody>
      </p:sp>
      <p:sp>
        <p:nvSpPr>
          <p:cNvPr id="12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121" name="Rectangle"/>
          <p:cNvSpPr/>
          <p:nvPr/>
        </p:nvSpPr>
        <p:spPr>
          <a:xfrm>
            <a:off x="0" y="990550"/>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1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129" name="Attribution"/>
          <p:cNvSpPr txBox="1">
            <a:spLocks noGrp="1"/>
          </p:cNvSpPr>
          <p:nvPr>
            <p:ph type="body" sz="quarter" idx="21" hasCustomPrompt="1"/>
          </p:nvPr>
        </p:nvSpPr>
        <p:spPr>
          <a:xfrm>
            <a:off x="2252674" y="10353079"/>
            <a:ext cx="20691414" cy="567945"/>
          </a:xfrm>
          <a:prstGeom prst="rect">
            <a:avLst/>
          </a:prstGeom>
        </p:spPr>
        <p:txBody>
          <a:bodyPr/>
          <a:lstStyle>
            <a:lvl1pPr defTabSz="584200">
              <a:defRPr sz="2800" spc="-84"/>
            </a:lvl1pPr>
          </a:lstStyle>
          <a:p>
            <a:r>
              <a:t>Attribution </a:t>
            </a:r>
          </a:p>
        </p:txBody>
      </p:sp>
      <p:sp>
        <p:nvSpPr>
          <p:cNvPr id="132" name="Body Level One…"/>
          <p:cNvSpPr txBox="1">
            <a:spLocks noGrp="1"/>
          </p:cNvSpPr>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sz="13300" b="1" i="0" spc="-532">
                <a:latin typeface="Arial Black" panose="020B0604020202020204" pitchFamily="34" charset="0"/>
                <a:ea typeface="+mn-ea"/>
                <a:cs typeface="Arial Black" panose="020B0604020202020204" pitchFamily="34" charset="0"/>
                <a:sym typeface="Graphik"/>
              </a:defRPr>
            </a:lvl1pPr>
            <a:lvl2pPr marL="714375" indent="-257175" defTabSz="1160859">
              <a:lnSpc>
                <a:spcPct val="70000"/>
              </a:lnSpc>
              <a:defRPr sz="13300" b="1" i="0" spc="-532">
                <a:latin typeface="Arial Black" panose="020B0604020202020204" pitchFamily="34" charset="0"/>
                <a:ea typeface="+mn-ea"/>
                <a:cs typeface="Arial Black" panose="020B0604020202020204" pitchFamily="34" charset="0"/>
                <a:sym typeface="Graphik"/>
              </a:defRPr>
            </a:lvl2pPr>
            <a:lvl3pPr marL="714375" indent="200025" defTabSz="1160859">
              <a:lnSpc>
                <a:spcPct val="70000"/>
              </a:lnSpc>
              <a:defRPr sz="13300" b="1" i="0" spc="-532">
                <a:latin typeface="Arial Black" panose="020B0604020202020204" pitchFamily="34" charset="0"/>
                <a:ea typeface="+mn-ea"/>
                <a:cs typeface="Arial Black" panose="020B0604020202020204" pitchFamily="34" charset="0"/>
                <a:sym typeface="Graphik"/>
              </a:defRPr>
            </a:lvl3pPr>
            <a:lvl4pPr marL="714375" indent="657225" defTabSz="1160859">
              <a:lnSpc>
                <a:spcPct val="70000"/>
              </a:lnSpc>
              <a:defRPr sz="13300" b="1" i="0" spc="-532">
                <a:latin typeface="Arial Black" panose="020B0604020202020204" pitchFamily="34" charset="0"/>
                <a:ea typeface="+mn-ea"/>
                <a:cs typeface="Arial Black" panose="020B0604020202020204" pitchFamily="34" charset="0"/>
                <a:sym typeface="Graphik"/>
              </a:defRPr>
            </a:lvl4pPr>
            <a:lvl5pPr marL="714375" indent="1114425" defTabSz="1160859">
              <a:lnSpc>
                <a:spcPct val="70000"/>
              </a:lnSpc>
              <a:defRPr sz="13300" b="1" i="0" spc="-532">
                <a:latin typeface="Arial Black" panose="020B0604020202020204" pitchFamily="34" charset="0"/>
                <a:ea typeface="+mn-ea"/>
                <a:cs typeface="Arial Black" panose="020B0604020202020204" pitchFamily="34" charset="0"/>
                <a:sym typeface="Graphik"/>
              </a:defRPr>
            </a:lvl5pPr>
          </a:lstStyle>
          <a:p>
            <a:r>
              <a:t>“Notable Quote”</a:t>
            </a:r>
          </a:p>
          <a:p>
            <a:pPr lvl="1"/>
            <a:endParaRPr/>
          </a:p>
          <a:p>
            <a:pPr lvl="2"/>
            <a:endParaRPr/>
          </a:p>
          <a:p>
            <a:pPr lvl="3"/>
            <a:endParaRPr/>
          </a:p>
          <a:p>
            <a:pPr lvl="4"/>
            <a:endParaRPr/>
          </a:p>
        </p:txBody>
      </p:sp>
      <p:sp>
        <p:nvSpPr>
          <p:cNvPr id="13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7" name="Rectangle">
            <a:extLst>
              <a:ext uri="{FF2B5EF4-FFF2-40B4-BE49-F238E27FC236}">
                <a16:creationId xmlns:a16="http://schemas.microsoft.com/office/drawing/2014/main" id="{FDF61FF4-C65A-B94F-9BE0-550B35D74E8D}"/>
              </a:ext>
            </a:extLst>
          </p:cNvPr>
          <p:cNvSpPr/>
          <p:nvPr userDrawn="1"/>
        </p:nvSpPr>
        <p:spPr>
          <a:xfrm>
            <a:off x="0" y="990550"/>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140" name="518839134_3132x2088.jpg"/>
          <p:cNvSpPr>
            <a:spLocks noGrp="1"/>
          </p:cNvSpPr>
          <p:nvPr>
            <p:ph type="pic" idx="21"/>
          </p:nvPr>
        </p:nvSpPr>
        <p:spPr>
          <a:xfrm>
            <a:off x="4076700" y="-3937000"/>
            <a:ext cx="26492200" cy="17661467"/>
          </a:xfrm>
          <a:prstGeom prst="rect">
            <a:avLst/>
          </a:prstGeom>
        </p:spPr>
        <p:txBody>
          <a:bodyPr lIns="91439" tIns="45719" rIns="91439" bIns="45719">
            <a:noAutofit/>
          </a:bodyPr>
          <a:lstStyle/>
          <a:p>
            <a:endParaRPr/>
          </a:p>
        </p:txBody>
      </p:sp>
      <p:sp>
        <p:nvSpPr>
          <p:cNvPr id="141" name="766363123_1851x1194.jpg"/>
          <p:cNvSpPr>
            <a:spLocks noGrp="1"/>
          </p:cNvSpPr>
          <p:nvPr>
            <p:ph type="pic" sz="half" idx="22"/>
          </p:nvPr>
        </p:nvSpPr>
        <p:spPr>
          <a:xfrm>
            <a:off x="-1" y="-525805"/>
            <a:ext cx="12065001" cy="7782610"/>
          </a:xfrm>
          <a:prstGeom prst="rect">
            <a:avLst/>
          </a:prstGeom>
        </p:spPr>
        <p:txBody>
          <a:bodyPr lIns="91439" tIns="45719" rIns="91439" bIns="45719">
            <a:noAutofit/>
          </a:bodyPr>
          <a:lstStyle/>
          <a:p>
            <a:endParaRPr/>
          </a:p>
        </p:txBody>
      </p:sp>
      <p:sp>
        <p:nvSpPr>
          <p:cNvPr id="142" name="981594838_2460x1641.jpg"/>
          <p:cNvSpPr>
            <a:spLocks noGrp="1"/>
          </p:cNvSpPr>
          <p:nvPr>
            <p:ph type="pic" sz="half" idx="23"/>
          </p:nvPr>
        </p:nvSpPr>
        <p:spPr>
          <a:xfrm>
            <a:off x="-1" y="6384784"/>
            <a:ext cx="12065001" cy="8048238"/>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E1F3-EB74-7C49-95FE-870717D132A4}"/>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08F178-2764-B14E-AF51-01AC26812498}"/>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5DB409-B762-F542-AADC-734CE8AFBE44}"/>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5" name="Footer Placeholder 4">
            <a:extLst>
              <a:ext uri="{FF2B5EF4-FFF2-40B4-BE49-F238E27FC236}">
                <a16:creationId xmlns:a16="http://schemas.microsoft.com/office/drawing/2014/main" id="{8A916472-7365-5644-85EE-5A4E3BD73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C47FF-54CE-BA4E-8400-9621258B1106}"/>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466320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500A-23FE-0047-9BF1-E27C5B0EE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FCC1A1-4210-2241-9EF3-29C8AC8A86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E6DA3-4CD7-7E4E-AAD4-E3482DB353A8}"/>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5" name="Footer Placeholder 4">
            <a:extLst>
              <a:ext uri="{FF2B5EF4-FFF2-40B4-BE49-F238E27FC236}">
                <a16:creationId xmlns:a16="http://schemas.microsoft.com/office/drawing/2014/main" id="{86671E5C-2DE6-7D45-9834-6A34F9520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74F97-18B0-5E48-80EA-0BF4677EE25B}"/>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772255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6D7A-CB96-794D-A303-5BC2CF4AB220}"/>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8FF4E-4F63-AB49-A417-1F921E2436E1}"/>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3E20CF-4531-E54A-87E1-9096541F7BAF}"/>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5" name="Footer Placeholder 4">
            <a:extLst>
              <a:ext uri="{FF2B5EF4-FFF2-40B4-BE49-F238E27FC236}">
                <a16:creationId xmlns:a16="http://schemas.microsoft.com/office/drawing/2014/main" id="{4472C107-9127-AD45-AEB5-AB8C930C7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2E31C-3714-834B-B360-D9A6672EAC07}"/>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328291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F0B0-1EC5-214C-B65C-65F9C7A27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85BAE6-4D59-F74B-A4FE-C0A425855208}"/>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22A73F-C8C5-7244-8492-4905CB280B46}"/>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68A9F6-8F28-394A-BB5B-8C924FCF9259}"/>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6" name="Footer Placeholder 5">
            <a:extLst>
              <a:ext uri="{FF2B5EF4-FFF2-40B4-BE49-F238E27FC236}">
                <a16:creationId xmlns:a16="http://schemas.microsoft.com/office/drawing/2014/main" id="{C49CAED8-7FF3-2E49-A4E1-5A1CD4E47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CE5F40-4851-7A4C-BE65-CC1341B01C94}"/>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60735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FC5C-AA46-1C43-AE48-0A68F502526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06C2B-DB58-2B4F-958A-82E0C2CF4F03}"/>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B784B0-45FA-7F47-A3C4-0EBE7A6BF596}"/>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0238E-E7A1-2F4D-8BB0-58656331C557}"/>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E3739-682A-F446-9C7F-6901866D98AD}"/>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E0AC8-1FC6-1841-B6C3-40AB89A2CC29}"/>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8" name="Footer Placeholder 7">
            <a:extLst>
              <a:ext uri="{FF2B5EF4-FFF2-40B4-BE49-F238E27FC236}">
                <a16:creationId xmlns:a16="http://schemas.microsoft.com/office/drawing/2014/main" id="{3C7A80C2-FE00-E54D-B370-43062C245F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5E3031-8385-7341-8F91-87D2683B1660}"/>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177962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786B-FC1C-B647-B0B0-674706AF2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E16B05-0346-1944-B56E-430D3619F6DE}"/>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4" name="Footer Placeholder 3">
            <a:extLst>
              <a:ext uri="{FF2B5EF4-FFF2-40B4-BE49-F238E27FC236}">
                <a16:creationId xmlns:a16="http://schemas.microsoft.com/office/drawing/2014/main" id="{350551E6-D8DB-2D4D-8CA3-BBCC02FE4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416C6-2D36-414B-A0D5-17CAFA247ECE}"/>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051692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3817A-A07E-544B-9890-99CE0D5B7106}"/>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3" name="Footer Placeholder 2">
            <a:extLst>
              <a:ext uri="{FF2B5EF4-FFF2-40B4-BE49-F238E27FC236}">
                <a16:creationId xmlns:a16="http://schemas.microsoft.com/office/drawing/2014/main" id="{BCBFD988-922E-364D-A3D1-3E4D37A16E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4F343C-7C5A-5340-A718-2B4FFE0888C1}"/>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48496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FFFFFF"/>
        </a:solidFill>
        <a:effectLst/>
      </p:bgPr>
    </p:bg>
    <p:spTree>
      <p:nvGrpSpPr>
        <p:cNvPr id="1" name=""/>
        <p:cNvGrpSpPr/>
        <p:nvPr/>
      </p:nvGrpSpPr>
      <p:grpSpPr>
        <a:xfrm>
          <a:off x="0" y="0"/>
          <a:ext cx="0" cy="0"/>
          <a:chOff x="0" y="0"/>
          <a:chExt cx="0" cy="0"/>
        </a:xfrm>
      </p:grpSpPr>
      <p:sp>
        <p:nvSpPr>
          <p:cNvPr id="20" name="1014407370_Retouch_4050x2379.jpg"/>
          <p:cNvSpPr>
            <a:spLocks noGrp="1"/>
          </p:cNvSpPr>
          <p:nvPr>
            <p:ph type="pic" idx="21"/>
          </p:nvPr>
        </p:nvSpPr>
        <p:spPr>
          <a:xfrm>
            <a:off x="-685800" y="-6146800"/>
            <a:ext cx="34201100" cy="20089980"/>
          </a:xfrm>
          <a:prstGeom prst="rect">
            <a:avLst/>
          </a:prstGeom>
        </p:spPr>
        <p:txBody>
          <a:bodyPr lIns="91439" tIns="45719" rIns="91439" bIns="45719">
            <a:noAutofit/>
          </a:bodyPr>
          <a:lstStyle/>
          <a:p>
            <a:endParaRPr/>
          </a:p>
        </p:txBody>
      </p:sp>
      <p:sp>
        <p:nvSpPr>
          <p:cNvPr id="21" name="Presentation Title"/>
          <p:cNvSpPr txBox="1">
            <a:spLocks noGrp="1"/>
          </p:cNvSpPr>
          <p:nvPr>
            <p:ph type="title" hasCustomPrompt="1"/>
          </p:nvPr>
        </p:nvSpPr>
        <p:spPr>
          <a:xfrm>
            <a:off x="1295400" y="4384675"/>
            <a:ext cx="21869400" cy="4699000"/>
          </a:xfrm>
          <a:prstGeom prst="rect">
            <a:avLst/>
          </a:prstGeom>
        </p:spPr>
        <p:txBody>
          <a:bodyPr/>
          <a:lstStyle>
            <a:lvl1pPr>
              <a:defRPr b="1" i="0"/>
            </a:lvl1pPr>
          </a:lstStyle>
          <a:p>
            <a:r>
              <a:t>Presentation Title</a:t>
            </a:r>
          </a:p>
        </p:txBody>
      </p:sp>
      <p:sp>
        <p:nvSpPr>
          <p:cNvPr id="22" name="Body Level One…"/>
          <p:cNvSpPr txBox="1">
            <a:spLocks noGrp="1"/>
          </p:cNvSpPr>
          <p:nvPr>
            <p:ph type="body" sz="quarter" idx="1" hasCustomPrompt="1"/>
          </p:nvPr>
        </p:nvSpPr>
        <p:spPr>
          <a:xfrm>
            <a:off x="1295400" y="9268776"/>
            <a:ext cx="21869400" cy="1422714"/>
          </a:xfrm>
          <a:prstGeom prst="rect">
            <a:avLst/>
          </a:prstGeom>
        </p:spPr>
        <p:txBody>
          <a:bodyPr/>
          <a:lstStyle/>
          <a:p>
            <a:r>
              <a:t>Presentation Subtitle</a:t>
            </a:r>
          </a:p>
          <a:p>
            <a:pPr lvl="1"/>
            <a:endParaRPr/>
          </a:p>
          <a:p>
            <a:pPr lvl="2"/>
            <a:endParaRPr/>
          </a:p>
          <a:p>
            <a:pPr lvl="3"/>
            <a:endParaRPr/>
          </a:p>
          <a:p>
            <a:pPr lvl="4"/>
            <a:endParaRPr/>
          </a:p>
        </p:txBody>
      </p:sp>
      <p:sp>
        <p:nvSpPr>
          <p:cNvPr id="2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4FC0-1939-B248-9FF3-B1204F055E4C}"/>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922A11-6E2F-D940-91D0-8E7C9FFCD5CE}"/>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1FF469-1CC3-BC46-8B87-0510F444EDA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B4789-7BC5-D749-9B4E-48764E111142}"/>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6" name="Footer Placeholder 5">
            <a:extLst>
              <a:ext uri="{FF2B5EF4-FFF2-40B4-BE49-F238E27FC236}">
                <a16:creationId xmlns:a16="http://schemas.microsoft.com/office/drawing/2014/main" id="{8BD23E14-406F-4F49-9A54-E03584AEC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FBD7C-5E00-9A4C-B65C-095FEE50A19D}"/>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738630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5B9F-A2B4-5741-A3C6-96D064A5A89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DBD211-899B-E542-BA96-06161DD2DA23}"/>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3FECB2-3B7D-9B42-8796-6C9DE560422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EDC96-4C73-9745-9075-FED96C179F73}"/>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6" name="Footer Placeholder 5">
            <a:extLst>
              <a:ext uri="{FF2B5EF4-FFF2-40B4-BE49-F238E27FC236}">
                <a16:creationId xmlns:a16="http://schemas.microsoft.com/office/drawing/2014/main" id="{EB4BF826-647C-8F4F-8B7F-EACAA754C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C2401-092A-B546-A0EA-140CAF62B3E6}"/>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161672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A42D-9036-F14D-811B-EF99B87E5A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B089D-2658-144F-BCCB-ADAD693BC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ABD79-A3CD-4547-A64B-608FACAE022B}"/>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5" name="Footer Placeholder 4">
            <a:extLst>
              <a:ext uri="{FF2B5EF4-FFF2-40B4-BE49-F238E27FC236}">
                <a16:creationId xmlns:a16="http://schemas.microsoft.com/office/drawing/2014/main" id="{2205D56A-86C3-204E-88CA-FA62DA0FE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54E92-4E71-D44C-A198-86C0167DDB96}"/>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159020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6F67A-0A08-6548-89CE-627BA200C07C}"/>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91C10C-8883-8C49-B88B-066459B77C34}"/>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88B58-D6EC-BE49-85C4-175F80272CA7}"/>
              </a:ext>
            </a:extLst>
          </p:cNvPr>
          <p:cNvSpPr>
            <a:spLocks noGrp="1"/>
          </p:cNvSpPr>
          <p:nvPr>
            <p:ph type="dt" sz="half" idx="10"/>
          </p:nvPr>
        </p:nvSpPr>
        <p:spPr/>
        <p:txBody>
          <a:bodyPr/>
          <a:lstStyle/>
          <a:p>
            <a:fld id="{85C15E00-08F5-1A48-912C-E25A4C5E9FFC}" type="datetimeFigureOut">
              <a:rPr lang="en-US" smtClean="0"/>
              <a:t>10/4/2024</a:t>
            </a:fld>
            <a:endParaRPr lang="en-US"/>
          </a:p>
        </p:txBody>
      </p:sp>
      <p:sp>
        <p:nvSpPr>
          <p:cNvPr id="5" name="Footer Placeholder 4">
            <a:extLst>
              <a:ext uri="{FF2B5EF4-FFF2-40B4-BE49-F238E27FC236}">
                <a16:creationId xmlns:a16="http://schemas.microsoft.com/office/drawing/2014/main" id="{41F0075E-6214-EB4C-B457-EFA7EE7C6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5E0B5-1D16-404D-BE54-0469F04FEAD0}"/>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96029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0"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41" name="Slide Subtitle"/>
          <p:cNvSpPr txBox="1">
            <a:spLocks noGrp="1"/>
          </p:cNvSpPr>
          <p:nvPr>
            <p:ph type="body" sz="quarter" idx="22" hasCustomPrompt="1"/>
          </p:nvPr>
        </p:nvSpPr>
        <p:spPr>
          <a:xfrm>
            <a:off x="1295400" y="3543455"/>
            <a:ext cx="21869400" cy="694056"/>
          </a:xfrm>
          <a:prstGeom prst="rect">
            <a:avLst/>
          </a:prstGeom>
        </p:spPr>
        <p:txBody>
          <a:bodyPr/>
          <a:lstStyle/>
          <a:p>
            <a:r>
              <a:t>Slide Subtitle</a:t>
            </a:r>
          </a:p>
        </p:txBody>
      </p:sp>
      <p:sp>
        <p:nvSpPr>
          <p:cNvPr id="44" name="Slide Title"/>
          <p:cNvSpPr txBox="1">
            <a:spLocks noGrp="1"/>
          </p:cNvSpPr>
          <p:nvPr>
            <p:ph type="title" hasCustomPrompt="1"/>
          </p:nvPr>
        </p:nvSpPr>
        <p:spPr>
          <a:xfrm>
            <a:off x="1295400" y="1620697"/>
            <a:ext cx="21869400" cy="1778386"/>
          </a:xfrm>
          <a:prstGeom prst="rect">
            <a:avLst/>
          </a:prstGeom>
        </p:spPr>
        <p:txBody>
          <a:bodyPr anchor="t"/>
          <a:lstStyle>
            <a:lvl1pPr defTabSz="584200">
              <a:defRPr sz="10000" b="1" i="0" spc="-400"/>
            </a:lvl1pPr>
          </a:lstStyle>
          <a:p>
            <a:r>
              <a:t>Slide Title</a:t>
            </a:r>
          </a:p>
        </p:txBody>
      </p:sp>
      <p:sp>
        <p:nvSpPr>
          <p:cNvPr id="45" name="Body Level One…"/>
          <p:cNvSpPr txBox="1">
            <a:spLocks noGrp="1"/>
          </p:cNvSpPr>
          <p:nvPr>
            <p:ph type="body" idx="1" hasCustomPrompt="1"/>
          </p:nvPr>
        </p:nvSpPr>
        <p:spPr>
          <a:xfrm>
            <a:off x="1295400" y="5270500"/>
            <a:ext cx="21869400" cy="7137400"/>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xfrm>
            <a:off x="22769918" y="13005555"/>
            <a:ext cx="408766" cy="379591"/>
          </a:xfrm>
          <a:prstGeom prst="rect">
            <a:avLst/>
          </a:prstGeom>
        </p:spPr>
        <p:txBody>
          <a:bodyPr/>
          <a:lstStyle>
            <a:lvl1pPr>
              <a:defRPr b="1" i="0"/>
            </a:lvl1pPr>
          </a:lstStyle>
          <a:p>
            <a:fld id="{86CB4B4D-7CA3-9044-876B-883B54F8677D}" type="slidenum">
              <a:rPr lang="en-US" smtClean="0"/>
              <a:pPr/>
              <a:t>‹#›</a:t>
            </a:fld>
            <a:endParaRPr lang="en-US"/>
          </a:p>
        </p:txBody>
      </p:sp>
      <p:sp>
        <p:nvSpPr>
          <p:cNvPr id="11" name="Rectangle">
            <a:extLst>
              <a:ext uri="{FF2B5EF4-FFF2-40B4-BE49-F238E27FC236}">
                <a16:creationId xmlns:a16="http://schemas.microsoft.com/office/drawing/2014/main" id="{D365D36C-75FF-B842-A69D-2A7911E10FBD}"/>
              </a:ext>
            </a:extLst>
          </p:cNvPr>
          <p:cNvSpPr/>
          <p:nvPr userDrawn="1"/>
        </p:nvSpPr>
        <p:spPr>
          <a:xfrm>
            <a:off x="0" y="1008591"/>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53"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54" name="Body Level One…"/>
          <p:cNvSpPr txBox="1">
            <a:spLocks noGrp="1"/>
          </p:cNvSpPr>
          <p:nvPr>
            <p:ph type="body" idx="1" hasCustomPrompt="1"/>
          </p:nvPr>
        </p:nvSpPr>
        <p:spPr>
          <a:xfrm>
            <a:off x="1295400" y="5270500"/>
            <a:ext cx="21869400" cy="7135317"/>
          </a:xfrm>
          <a:prstGeom prst="rect">
            <a:avLst/>
          </a:prstGeom>
        </p:spPr>
        <p:txBody>
          <a:bodyPr numCol="2" spcCol="1093469"/>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55"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56" name="Rectangle"/>
          <p:cNvSpPr/>
          <p:nvPr/>
        </p:nvSpPr>
        <p:spPr>
          <a:xfrm>
            <a:off x="0" y="990550"/>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5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64" name="981594838_2460x1641.jpg"/>
          <p:cNvSpPr>
            <a:spLocks noGrp="1"/>
          </p:cNvSpPr>
          <p:nvPr>
            <p:ph type="pic" idx="21"/>
          </p:nvPr>
        </p:nvSpPr>
        <p:spPr>
          <a:xfrm>
            <a:off x="10236489" y="-1"/>
            <a:ext cx="20561460" cy="13716000"/>
          </a:xfrm>
          <a:prstGeom prst="rect">
            <a:avLst/>
          </a:prstGeom>
        </p:spPr>
        <p:txBody>
          <a:bodyPr lIns="91439" tIns="45719" rIns="91439" bIns="45719">
            <a:noAutofit/>
          </a:bodyPr>
          <a:lstStyle/>
          <a:p>
            <a:endParaRPr/>
          </a:p>
        </p:txBody>
      </p:sp>
      <p:sp>
        <p:nvSpPr>
          <p:cNvPr id="65" name="Body Level One…"/>
          <p:cNvSpPr txBox="1">
            <a:spLocks noGrp="1"/>
          </p:cNvSpPr>
          <p:nvPr>
            <p:ph type="body" sz="half" idx="1" hasCustomPrompt="1"/>
          </p:nvPr>
        </p:nvSpPr>
        <p:spPr>
          <a:xfrm>
            <a:off x="1295400" y="5257800"/>
            <a:ext cx="11442700" cy="6886575"/>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67" name="Author and Date"/>
          <p:cNvSpPr txBox="1">
            <a:spLocks noGrp="1"/>
          </p:cNvSpPr>
          <p:nvPr>
            <p:ph type="body" sz="quarter" idx="22" hasCustomPrompt="1"/>
          </p:nvPr>
        </p:nvSpPr>
        <p:spPr>
          <a:xfrm>
            <a:off x="1295400" y="12955885"/>
            <a:ext cx="114427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68" name="Slide Title"/>
          <p:cNvSpPr txBox="1">
            <a:spLocks noGrp="1"/>
          </p:cNvSpPr>
          <p:nvPr>
            <p:ph type="title" hasCustomPrompt="1"/>
          </p:nvPr>
        </p:nvSpPr>
        <p:spPr>
          <a:xfrm>
            <a:off x="1295400" y="1625600"/>
            <a:ext cx="11442700" cy="2466975"/>
          </a:xfrm>
          <a:prstGeom prst="rect">
            <a:avLst/>
          </a:prstGeom>
        </p:spPr>
        <p:txBody>
          <a:bodyPr anchor="t"/>
          <a:lstStyle>
            <a:lvl1pPr defTabSz="584200">
              <a:defRPr sz="10000" b="1" i="0" spc="-400"/>
            </a:lvl1pPr>
          </a:lstStyle>
          <a:p>
            <a:r>
              <a:t>Slide Title</a:t>
            </a:r>
          </a:p>
        </p:txBody>
      </p:sp>
      <p:sp>
        <p:nvSpPr>
          <p:cNvPr id="69" name="Slide Subtitle"/>
          <p:cNvSpPr txBox="1">
            <a:spLocks noGrp="1"/>
          </p:cNvSpPr>
          <p:nvPr>
            <p:ph type="body" sz="quarter" idx="23" hasCustomPrompt="1"/>
          </p:nvPr>
        </p:nvSpPr>
        <p:spPr>
          <a:xfrm>
            <a:off x="1295400" y="4092575"/>
            <a:ext cx="11442701" cy="678372"/>
          </a:xfrm>
          <a:prstGeom prst="rect">
            <a:avLst/>
          </a:prstGeom>
        </p:spPr>
        <p:txBody>
          <a:bodyPr/>
          <a:lstStyle>
            <a:lvl1pPr defTabSz="566674">
              <a:defRPr sz="3395" spc="-101"/>
            </a:lvl1pPr>
          </a:lstStyle>
          <a:p>
            <a:r>
              <a:t>Slide Subtitle</a:t>
            </a:r>
          </a:p>
        </p:txBody>
      </p:sp>
      <p:sp>
        <p:nvSpPr>
          <p:cNvPr id="7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9" name="Rectangle">
            <a:extLst>
              <a:ext uri="{FF2B5EF4-FFF2-40B4-BE49-F238E27FC236}">
                <a16:creationId xmlns:a16="http://schemas.microsoft.com/office/drawing/2014/main" id="{3A711EFA-F5E9-CD40-842D-47795A63D129}"/>
              </a:ext>
            </a:extLst>
          </p:cNvPr>
          <p:cNvSpPr/>
          <p:nvPr userDrawn="1"/>
        </p:nvSpPr>
        <p:spPr>
          <a:xfrm>
            <a:off x="1" y="990550"/>
            <a:ext cx="12738100" cy="304197"/>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7" name="Section Title"/>
          <p:cNvSpPr txBox="1">
            <a:spLocks noGrp="1"/>
          </p:cNvSpPr>
          <p:nvPr>
            <p:ph type="title" hasCustomPrompt="1"/>
          </p:nvPr>
        </p:nvSpPr>
        <p:spPr>
          <a:xfrm>
            <a:off x="1295400" y="5404408"/>
            <a:ext cx="21869400" cy="2881785"/>
          </a:xfrm>
          <a:prstGeom prst="rect">
            <a:avLst/>
          </a:prstGeom>
        </p:spPr>
        <p:txBody>
          <a:bodyPr anchor="ctr"/>
          <a:lstStyle>
            <a:lvl1pPr defTabSz="825500">
              <a:defRPr sz="10200" b="1" i="0" spc="-408"/>
            </a:lvl1pPr>
          </a:lstStyle>
          <a:p>
            <a:r>
              <a:t>Section Title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85"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86" name="Slide Subtitle"/>
          <p:cNvSpPr txBox="1">
            <a:spLocks noGrp="1"/>
          </p:cNvSpPr>
          <p:nvPr>
            <p:ph type="body" sz="quarter" idx="22" hasCustomPrompt="1"/>
          </p:nvPr>
        </p:nvSpPr>
        <p:spPr>
          <a:xfrm>
            <a:off x="1295400" y="3543455"/>
            <a:ext cx="21869400" cy="694056"/>
          </a:xfrm>
          <a:prstGeom prst="rect">
            <a:avLst/>
          </a:prstGeom>
        </p:spPr>
        <p:txBody>
          <a:bodyPr/>
          <a:lstStyle/>
          <a:p>
            <a:r>
              <a:t>Slide Subtitle </a:t>
            </a:r>
          </a:p>
        </p:txBody>
      </p:sp>
      <p:sp>
        <p:nvSpPr>
          <p:cNvPr id="89" name="Slide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b="1" i="0" spc="-400"/>
            </a:lvl1pPr>
          </a:lstStyle>
          <a:p>
            <a:r>
              <a:t>Slide Title</a:t>
            </a:r>
          </a:p>
        </p:txBody>
      </p:sp>
      <p:sp>
        <p:nvSpPr>
          <p:cNvPr id="9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8" name="Rectangle">
            <a:extLst>
              <a:ext uri="{FF2B5EF4-FFF2-40B4-BE49-F238E27FC236}">
                <a16:creationId xmlns:a16="http://schemas.microsoft.com/office/drawing/2014/main" id="{2840EAD4-1F9C-A441-A234-807CF6BD1F81}"/>
              </a:ext>
            </a:extLst>
          </p:cNvPr>
          <p:cNvSpPr/>
          <p:nvPr userDrawn="1"/>
        </p:nvSpPr>
        <p:spPr>
          <a:xfrm>
            <a:off x="0" y="987377"/>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97"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98" name="Agenda Subtitle"/>
          <p:cNvSpPr txBox="1">
            <a:spLocks noGrp="1"/>
          </p:cNvSpPr>
          <p:nvPr>
            <p:ph type="body" sz="quarter" idx="22" hasCustomPrompt="1"/>
          </p:nvPr>
        </p:nvSpPr>
        <p:spPr>
          <a:xfrm>
            <a:off x="1295400" y="3543455"/>
            <a:ext cx="21869400" cy="694056"/>
          </a:xfrm>
          <a:prstGeom prst="rect">
            <a:avLst/>
          </a:prstGeom>
        </p:spPr>
        <p:txBody>
          <a:bodyPr/>
          <a:lstStyle/>
          <a:p>
            <a:r>
              <a:t>Agenda Subtitle</a:t>
            </a:r>
          </a:p>
        </p:txBody>
      </p:sp>
      <p:sp>
        <p:nvSpPr>
          <p:cNvPr id="99" name="Body Level One…"/>
          <p:cNvSpPr txBox="1">
            <a:spLocks noGrp="1"/>
          </p:cNvSpPr>
          <p:nvPr>
            <p:ph type="body" idx="1" hasCustomPrompt="1"/>
          </p:nvPr>
        </p:nvSpPr>
        <p:spPr>
          <a:xfrm>
            <a:off x="1295400" y="5118100"/>
            <a:ext cx="21869400" cy="7137400"/>
          </a:xfrm>
          <a:prstGeom prst="rect">
            <a:avLst/>
          </a:prstGeom>
        </p:spPr>
        <p:txBody>
          <a:bodyPr/>
          <a:lstStyle>
            <a:lvl1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1pPr>
            <a:lvl2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2pPr>
            <a:lvl3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3pPr>
            <a:lvl4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4pPr>
            <a:lvl5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5pPr>
          </a:lstStyle>
          <a:p>
            <a:r>
              <a:t>Agenda Topics</a:t>
            </a:r>
          </a:p>
          <a:p>
            <a:pPr lvl="1"/>
            <a:endParaRPr/>
          </a:p>
          <a:p>
            <a:pPr lvl="2"/>
            <a:endParaRPr/>
          </a:p>
          <a:p>
            <a:pPr lvl="3"/>
            <a:endParaRPr/>
          </a:p>
          <a:p>
            <a:pPr lvl="4"/>
            <a:endParaRPr/>
          </a:p>
        </p:txBody>
      </p:sp>
      <p:sp>
        <p:nvSpPr>
          <p:cNvPr id="102" name="Agenda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b="1" i="0" spc="-400"/>
            </a:lvl1pPr>
          </a:lstStyle>
          <a:p>
            <a:r>
              <a:t>Agenda Title</a:t>
            </a:r>
          </a:p>
        </p:txBody>
      </p:sp>
      <p:sp>
        <p:nvSpPr>
          <p:cNvPr id="10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9" name="Rectangle">
            <a:extLst>
              <a:ext uri="{FF2B5EF4-FFF2-40B4-BE49-F238E27FC236}">
                <a16:creationId xmlns:a16="http://schemas.microsoft.com/office/drawing/2014/main" id="{6FCB1652-16D1-4745-A8B8-F94BED8491B4}"/>
              </a:ext>
            </a:extLst>
          </p:cNvPr>
          <p:cNvSpPr/>
          <p:nvPr userDrawn="1"/>
        </p:nvSpPr>
        <p:spPr>
          <a:xfrm>
            <a:off x="0" y="1026222"/>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bg>
      <p:bgPr>
        <a:solidFill>
          <a:srgbClr val="FFFFFF"/>
        </a:solidFill>
        <a:effectLst/>
      </p:bgPr>
    </p:bg>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1298277" y="4927600"/>
            <a:ext cx="21863646" cy="3853767"/>
          </a:xfrm>
          <a:prstGeom prst="rect">
            <a:avLst/>
          </a:prstGeom>
        </p:spPr>
        <p:txBody>
          <a:bodyPr anchor="ctr"/>
          <a:lstStyle>
            <a:lvl1pPr algn="ctr" defTabSz="1160859">
              <a:defRPr sz="10200" b="1" i="0" spc="-408">
                <a:latin typeface="Arial Black" panose="020B0604020202020204" pitchFamily="34" charset="0"/>
                <a:ea typeface="+mn-ea"/>
                <a:cs typeface="Arial Black" panose="020B0604020202020204" pitchFamily="34" charset="0"/>
                <a:sym typeface="Graphik"/>
              </a:defRPr>
            </a:lvl1pPr>
            <a:lvl2pPr algn="ctr" defTabSz="1160859">
              <a:defRPr sz="10200" b="1" i="0" spc="-408">
                <a:latin typeface="Arial Black" panose="020B0604020202020204" pitchFamily="34" charset="0"/>
                <a:ea typeface="+mn-ea"/>
                <a:cs typeface="Arial Black" panose="020B0604020202020204" pitchFamily="34" charset="0"/>
                <a:sym typeface="Graphik"/>
              </a:defRPr>
            </a:lvl2pPr>
            <a:lvl3pPr algn="ctr" defTabSz="1160859">
              <a:defRPr sz="10200" b="1" i="0" spc="-408">
                <a:latin typeface="Arial Black" panose="020B0604020202020204" pitchFamily="34" charset="0"/>
                <a:ea typeface="+mn-ea"/>
                <a:cs typeface="Arial Black" panose="020B0604020202020204" pitchFamily="34" charset="0"/>
                <a:sym typeface="Graphik"/>
              </a:defRPr>
            </a:lvl3pPr>
            <a:lvl4pPr algn="ctr" defTabSz="1160859">
              <a:defRPr sz="10200" b="1" i="0" spc="-408">
                <a:latin typeface="Arial Black" panose="020B0604020202020204" pitchFamily="34" charset="0"/>
                <a:ea typeface="+mn-ea"/>
                <a:cs typeface="Arial Black" panose="020B0604020202020204" pitchFamily="34" charset="0"/>
                <a:sym typeface="Graphik"/>
              </a:defRPr>
            </a:lvl4pPr>
            <a:lvl5pPr algn="ctr" defTabSz="1160859">
              <a:defRPr sz="10200" b="1" i="0" spc="-408">
                <a:latin typeface="Arial Black" panose="020B0604020202020204" pitchFamily="34" charset="0"/>
                <a:ea typeface="+mn-ea"/>
                <a:cs typeface="Arial Black" panose="020B0604020202020204" pitchFamily="34" charset="0"/>
                <a:sym typeface="Graphik"/>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1298349" y="4384675"/>
            <a:ext cx="21869401" cy="4699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a:bodyPr>
          <a:lstStyle/>
          <a:p>
            <a:r>
              <a:t>Presentation Title</a:t>
            </a:r>
          </a:p>
        </p:txBody>
      </p:sp>
      <p:sp>
        <p:nvSpPr>
          <p:cNvPr id="3" name="Body Level One…"/>
          <p:cNvSpPr txBox="1">
            <a:spLocks noGrp="1"/>
          </p:cNvSpPr>
          <p:nvPr>
            <p:ph type="body" idx="1" hasCustomPrompt="1"/>
          </p:nvPr>
        </p:nvSpPr>
        <p:spPr>
          <a:xfrm>
            <a:off x="1298349" y="9268776"/>
            <a:ext cx="21869401" cy="14022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Presentation Subtitle </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773728" y="13003670"/>
            <a:ext cx="408766" cy="379591"/>
          </a:xfrm>
          <a:prstGeom prst="rect">
            <a:avLst/>
          </a:prstGeom>
          <a:ln w="12700">
            <a:miter lim="400000"/>
          </a:ln>
        </p:spPr>
        <p:txBody>
          <a:bodyPr wrap="none" lIns="50800" tIns="50800" rIns="50800" bIns="50800" anchor="b">
            <a:spAutoFit/>
          </a:bodyPr>
          <a:lstStyle>
            <a:lvl1pPr defTabSz="3428914">
              <a:lnSpc>
                <a:spcPct val="100000"/>
              </a:lnSpc>
              <a:spcBef>
                <a:spcPts val="0"/>
              </a:spcBef>
              <a:tabLst/>
              <a:defRPr sz="1800" b="1" i="0" spc="0">
                <a:latin typeface="Arial Black" panose="020B0604020202020204" pitchFamily="34" charset="0"/>
                <a:ea typeface="+mn-ea"/>
                <a:cs typeface="Arial Black" panose="020B0604020202020204" pitchFamily="34" charset="0"/>
                <a:sym typeface="Graphik"/>
              </a:defRPr>
            </a:lvl1pPr>
          </a:lstStyle>
          <a:p>
            <a:fld id="{86CB4B4D-7CA3-9044-876B-883B54F86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rial Black" panose="020B0604020202020204" pitchFamily="34" charset="0"/>
          <a:ea typeface="+mn-ea"/>
          <a:cs typeface="Arial Black" panose="020B0604020202020204" pitchFamily="34" charset="0"/>
          <a:sym typeface="Graphik"/>
        </a:defRPr>
      </a:lvl1pPr>
      <a:lvl2pPr marL="0" marR="0" indent="457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D1124-D20D-9949-A502-79CC1D60EEBB}"/>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DCAB6-BEE3-9548-B37E-0880C7FAD52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F2371-B909-5C42-87BF-B9A47379A3B9}"/>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5C15E00-08F5-1A48-912C-E25A4C5E9FFC}" type="datetimeFigureOut">
              <a:rPr lang="en-US" smtClean="0"/>
              <a:t>10/4/2024</a:t>
            </a:fld>
            <a:endParaRPr lang="en-US"/>
          </a:p>
        </p:txBody>
      </p:sp>
      <p:sp>
        <p:nvSpPr>
          <p:cNvPr id="5" name="Footer Placeholder 4">
            <a:extLst>
              <a:ext uri="{FF2B5EF4-FFF2-40B4-BE49-F238E27FC236}">
                <a16:creationId xmlns:a16="http://schemas.microsoft.com/office/drawing/2014/main" id="{300FB2D9-1021-2449-8966-74F20009E1C2}"/>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E5946A-BD0D-0046-AF4A-D2798B03AA47}"/>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E40E94B-2557-5B4A-A1C8-231A01F072BC}" type="slidenum">
              <a:rPr lang="en-US" smtClean="0"/>
              <a:t>‹#›</a:t>
            </a:fld>
            <a:endParaRPr lang="en-US"/>
          </a:p>
        </p:txBody>
      </p:sp>
    </p:spTree>
    <p:extLst>
      <p:ext uri="{BB962C8B-B14F-4D97-AF65-F5344CB8AC3E}">
        <p14:creationId xmlns:p14="http://schemas.microsoft.com/office/powerpoint/2010/main" val="27710767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gif"/><Relationship Id="rId12" Type="http://schemas.openxmlformats.org/officeDocument/2006/relationships/image" Target="../media/image30.png"/><Relationship Id="rId17" Type="http://schemas.openxmlformats.org/officeDocument/2006/relationships/image" Target="../media/image35.jpeg"/><Relationship Id="rId25" Type="http://schemas.openxmlformats.org/officeDocument/2006/relationships/image" Target="../media/image43.jpeg"/><Relationship Id="rId33" Type="http://schemas.openxmlformats.org/officeDocument/2006/relationships/image" Target="../media/image51.png"/><Relationship Id="rId2" Type="http://schemas.openxmlformats.org/officeDocument/2006/relationships/notesSlide" Target="../notesSlides/notesSlide18.xml"/><Relationship Id="rId16" Type="http://schemas.openxmlformats.org/officeDocument/2006/relationships/image" Target="../media/image34.png"/><Relationship Id="rId20" Type="http://schemas.openxmlformats.org/officeDocument/2006/relationships/image" Target="../media/image38.gif"/><Relationship Id="rId29"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png"/><Relationship Id="rId32" Type="http://schemas.openxmlformats.org/officeDocument/2006/relationships/image" Target="../media/image50.jpe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png"/><Relationship Id="rId28" Type="http://schemas.openxmlformats.org/officeDocument/2006/relationships/image" Target="../media/image46.jpe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gif"/><Relationship Id="rId8"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Allison-Turquoise.jpg" descr="Allison-Turquoise.jp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0" y="0"/>
            <a:ext cx="24384000" cy="13716001"/>
          </a:xfrm>
          <a:prstGeom prst="rect">
            <a:avLst/>
          </a:prstGeom>
        </p:spPr>
      </p:pic>
      <p:sp>
        <p:nvSpPr>
          <p:cNvPr id="168" name="Welcome to NTEU"/>
          <p:cNvSpPr txBox="1">
            <a:spLocks noGrp="1"/>
          </p:cNvSpPr>
          <p:nvPr>
            <p:ph type="title"/>
          </p:nvPr>
        </p:nvSpPr>
        <p:spPr>
          <a:prstGeom prst="rect">
            <a:avLst/>
          </a:prstGeom>
        </p:spPr>
        <p:txBody>
          <a:bodyPr>
            <a:normAutofit/>
          </a:bodyPr>
          <a:lstStyle>
            <a:lvl1pPr>
              <a:defRPr sz="12100" spc="-605">
                <a:solidFill>
                  <a:srgbClr val="FFFFFF"/>
                </a:solidFill>
              </a:defRPr>
            </a:lvl1pPr>
          </a:lstStyle>
          <a:p>
            <a:pPr>
              <a:defRPr>
                <a:solidFill>
                  <a:srgbClr val="000000"/>
                </a:solidFill>
              </a:defRPr>
            </a:pPr>
            <a:r>
              <a:rPr sz="10600">
                <a:solidFill>
                  <a:srgbClr val="FFFFFF"/>
                </a:solidFill>
                <a:cs typeface="Arial Black" panose="020B0604020202020204" pitchFamily="34" charset="0"/>
              </a:rPr>
              <a:t>Welcome to NTEU</a:t>
            </a:r>
          </a:p>
        </p:txBody>
      </p:sp>
      <p:sp>
        <p:nvSpPr>
          <p:cNvPr id="169" name="What can we do for you?"/>
          <p:cNvSpPr txBox="1">
            <a:spLocks noGrp="1"/>
          </p:cNvSpPr>
          <p:nvPr>
            <p:ph type="body" sz="quarter" idx="1"/>
          </p:nvPr>
        </p:nvSpPr>
        <p:spPr>
          <a:xfrm>
            <a:off x="1438835" y="8794642"/>
            <a:ext cx="21869400" cy="1422715"/>
          </a:xfrm>
          <a:prstGeom prst="rect">
            <a:avLst/>
          </a:prstGeom>
        </p:spPr>
        <p:txBody>
          <a:bodyPr/>
          <a:lstStyle>
            <a:lvl1pPr>
              <a:defRPr sz="4100" spc="-123"/>
            </a:lvl1pPr>
          </a:lstStyle>
          <a:p>
            <a:r>
              <a:rPr b="0" i="0">
                <a:latin typeface="Arial Black" panose="020B0604020202020204" pitchFamily="34" charset="0"/>
                <a:cs typeface="Arial Black" panose="020B0604020202020204" pitchFamily="34" charset="0"/>
              </a:rPr>
              <a:t>What can we do for you?</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lide bullet text"/>
          <p:cNvSpPr txBox="1">
            <a:spLocks noGrp="1"/>
          </p:cNvSpPr>
          <p:nvPr>
            <p:ph type="body" sz="quarter" idx="21"/>
          </p:nvPr>
        </p:nvSpPr>
        <p:spPr>
          <a:xfrm>
            <a:off x="1295400" y="4572000"/>
            <a:ext cx="13477875" cy="8086726"/>
          </a:xfrm>
          <a:prstGeom prst="rect">
            <a:avLst/>
          </a:prstGeom>
        </p:spPr>
        <p:txBody>
          <a:bodyPr>
            <a:normAutofit/>
          </a:bodyPr>
          <a:lstStyle/>
          <a:p>
            <a:pPr marL="685800" indent="-685800">
              <a:buFont typeface="Arial" panose="020B0604020202020204" pitchFamily="34" charset="0"/>
              <a:buChar char="•"/>
            </a:pPr>
            <a:r>
              <a:rPr lang="en-US" sz="6000" b="1"/>
              <a:t>Contribute directly to the strength of your Chapter</a:t>
            </a:r>
          </a:p>
          <a:p>
            <a:pPr marL="685800" indent="-685800">
              <a:buFont typeface="Arial" panose="020B0604020202020204" pitchFamily="34" charset="0"/>
              <a:buChar char="•"/>
            </a:pPr>
            <a:r>
              <a:rPr lang="en-US" sz="6000" b="1"/>
              <a:t>Do not go to political candidates</a:t>
            </a:r>
          </a:p>
          <a:p>
            <a:pPr marL="685800" indent="-685800">
              <a:buFont typeface="Arial" panose="020B0604020202020204" pitchFamily="34" charset="0"/>
              <a:buChar char="•"/>
            </a:pPr>
            <a:r>
              <a:rPr lang="en-US" sz="6000" b="1"/>
              <a:t>Amount is based on your current pay</a:t>
            </a:r>
            <a:br>
              <a:rPr lang="en-US" sz="6000" b="1"/>
            </a:br>
            <a:r>
              <a:rPr lang="en-US" sz="6000" b="1"/>
              <a:t>		GS 9: $30/month</a:t>
            </a:r>
            <a:endParaRPr sz="6000" b="1"/>
          </a:p>
        </p:txBody>
      </p:sp>
      <p:sp>
        <p:nvSpPr>
          <p:cNvPr id="211" name="Slide Title"/>
          <p:cNvSpPr txBox="1">
            <a:spLocks noGrp="1"/>
          </p:cNvSpPr>
          <p:nvPr>
            <p:ph type="title"/>
          </p:nvPr>
        </p:nvSpPr>
        <p:spPr>
          <a:prstGeom prst="rect">
            <a:avLst/>
          </a:prstGeom>
        </p:spPr>
        <p:txBody>
          <a:bodyPr>
            <a:normAutofit/>
          </a:bodyPr>
          <a:lstStyle/>
          <a:p>
            <a:r>
              <a:rPr lang="en-US"/>
              <a:t>Where do my union dues go?</a:t>
            </a:r>
            <a:endParaRPr/>
          </a:p>
        </p:txBody>
      </p:sp>
      <p:graphicFrame>
        <p:nvGraphicFramePr>
          <p:cNvPr id="7" name="Chart 6">
            <a:extLst>
              <a:ext uri="{FF2B5EF4-FFF2-40B4-BE49-F238E27FC236}">
                <a16:creationId xmlns:a16="http://schemas.microsoft.com/office/drawing/2014/main" id="{A58F400E-2D67-E042-9641-CB0CF34760FC}"/>
              </a:ext>
            </a:extLst>
          </p:cNvPr>
          <p:cNvGraphicFramePr/>
          <p:nvPr>
            <p:extLst>
              <p:ext uri="{D42A27DB-BD31-4B8C-83A1-F6EECF244321}">
                <p14:modId xmlns:p14="http://schemas.microsoft.com/office/powerpoint/2010/main" val="2857754306"/>
              </p:ext>
            </p:extLst>
          </p:nvPr>
        </p:nvGraphicFramePr>
        <p:xfrm>
          <a:off x="14138275" y="3398698"/>
          <a:ext cx="9455114" cy="96886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OB_0849.jp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p:blipFill>
        <p:spPr>
          <a:xfrm>
            <a:off x="14034290" y="-2"/>
            <a:ext cx="10349710" cy="13716230"/>
          </a:xfrm>
          <a:prstGeom prst="rect">
            <a:avLst/>
          </a:prstGeom>
        </p:spPr>
      </p:pic>
      <p:sp>
        <p:nvSpPr>
          <p:cNvPr id="172" name="Unions help create a more stable, productive and equitable workplace.…"/>
          <p:cNvSpPr txBox="1">
            <a:spLocks noGrp="1"/>
          </p:cNvSpPr>
          <p:nvPr>
            <p:ph type="body" sz="half" idx="1"/>
          </p:nvPr>
        </p:nvSpPr>
        <p:spPr>
          <a:xfrm>
            <a:off x="1295400" y="4905376"/>
            <a:ext cx="10896600" cy="8051800"/>
          </a:xfrm>
          <a:prstGeom prst="rect">
            <a:avLst/>
          </a:prstGeom>
        </p:spPr>
        <p:txBody>
          <a:bodyPr>
            <a:normAutofit/>
          </a:bodyPr>
          <a:lstStyle/>
          <a:p>
            <a:r>
              <a:rPr lang="en-US" sz="5400" b="0" i="0"/>
              <a:t>Contract = your collective bargaining agreement (CBA)</a:t>
            </a:r>
          </a:p>
          <a:p>
            <a:br>
              <a:rPr lang="en-US" sz="5400" b="0" i="0"/>
            </a:br>
            <a:r>
              <a:rPr lang="en-US" sz="5400" b="0" i="0"/>
              <a:t>Details your defined rights and benefits on everything from leave to promotions to work schedules </a:t>
            </a:r>
          </a:p>
        </p:txBody>
      </p:sp>
      <p:sp>
        <p:nvSpPr>
          <p:cNvPr id="173" name="What is a Union?"/>
          <p:cNvSpPr txBox="1">
            <a:spLocks noGrp="1"/>
          </p:cNvSpPr>
          <p:nvPr>
            <p:ph type="title"/>
          </p:nvPr>
        </p:nvSpPr>
        <p:spPr>
          <a:prstGeom prst="rect">
            <a:avLst/>
          </a:prstGeom>
        </p:spPr>
        <p:txBody>
          <a:bodyPr>
            <a:normAutofit fontScale="90000"/>
          </a:bodyPr>
          <a:lstStyle/>
          <a:p>
            <a:r>
              <a:rPr lang="en-US"/>
              <a:t>What is “the contract?”</a:t>
            </a:r>
            <a:endParaRPr b="0"/>
          </a:p>
        </p:txBody>
      </p:sp>
    </p:spTree>
    <p:extLst>
      <p:ext uri="{BB962C8B-B14F-4D97-AF65-F5344CB8AC3E}">
        <p14:creationId xmlns:p14="http://schemas.microsoft.com/office/powerpoint/2010/main" val="42007644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Notable Quote”"/>
          <p:cNvSpPr txBox="1">
            <a:spLocks noGrp="1"/>
          </p:cNvSpPr>
          <p:nvPr>
            <p:ph type="body" sz="half" idx="1"/>
          </p:nvPr>
        </p:nvSpPr>
        <p:spPr>
          <a:xfrm>
            <a:off x="1439912" y="2133600"/>
            <a:ext cx="21504176" cy="7696753"/>
          </a:xfrm>
          <a:prstGeom prst="rect">
            <a:avLst/>
          </a:prstGeom>
        </p:spPr>
        <p:txBody>
          <a:bodyPr>
            <a:normAutofit/>
          </a:bodyPr>
          <a:lstStyle/>
          <a:p>
            <a:pPr marL="0" indent="0"/>
            <a:r>
              <a:rPr lang="en-US" sz="12500" b="0" cap="none"/>
              <a:t>Your contract is the most important document in your working life.</a:t>
            </a:r>
          </a:p>
        </p:txBody>
      </p:sp>
    </p:spTree>
    <p:extLst>
      <p:ext uri="{BB962C8B-B14F-4D97-AF65-F5344CB8AC3E}">
        <p14:creationId xmlns:p14="http://schemas.microsoft.com/office/powerpoint/2010/main" val="34469919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175" name="IMG_0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392" y="17719"/>
            <a:ext cx="12234352" cy="6825482"/>
          </a:xfrm>
          <a:prstGeom prst="rect">
            <a:avLst/>
          </a:prstGeom>
          <a:ln w="12700">
            <a:miter lim="400000"/>
          </a:ln>
        </p:spPr>
      </p:pic>
      <p:sp>
        <p:nvSpPr>
          <p:cNvPr id="176" name="WHY DO WE HAVE A UNION?"/>
          <p:cNvSpPr txBox="1">
            <a:spLocks noGrp="1"/>
          </p:cNvSpPr>
          <p:nvPr>
            <p:ph type="title" idx="4294967295"/>
          </p:nvPr>
        </p:nvSpPr>
        <p:spPr>
          <a:xfrm>
            <a:off x="12334360" y="5254443"/>
            <a:ext cx="10830440" cy="3444875"/>
          </a:xfrm>
          <a:prstGeom prst="rect">
            <a:avLst/>
          </a:prstGeom>
        </p:spPr>
        <p:txBody>
          <a:bodyPr anchor="t">
            <a:normAutofit fontScale="90000"/>
          </a:bodyPr>
          <a:lstStyle>
            <a:lvl1pPr defTabSz="584200">
              <a:defRPr sz="10000" spc="-400">
                <a:solidFill>
                  <a:srgbClr val="FFFFFF"/>
                </a:solidFill>
              </a:defRPr>
            </a:lvl1pPr>
          </a:lstStyle>
          <a:p>
            <a:r>
              <a:rPr lang="en-US"/>
              <a:t>Why should I be an engaged member? </a:t>
            </a:r>
            <a:endParaRPr/>
          </a:p>
        </p:txBody>
      </p:sp>
      <p:pic>
        <p:nvPicPr>
          <p:cNvPr id="178" name="thumbnail_NTEU-153-ABU-DHABI.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9" y="6976881"/>
            <a:ext cx="12065001" cy="6731001"/>
          </a:xfrm>
          <a:prstGeom prst="rect">
            <a:avLst/>
          </a:prstGeom>
          <a:ln w="12700">
            <a:miter lim="400000"/>
          </a:ln>
        </p:spPr>
      </p:pic>
      <p:pic>
        <p:nvPicPr>
          <p:cNvPr id="6" name="IMG_0024.jpg">
            <a:extLst>
              <a:ext uri="{FF2B5EF4-FFF2-40B4-BE49-F238E27FC236}">
                <a16:creationId xmlns:a16="http://schemas.microsoft.com/office/drawing/2014/main" id="{387B249A-C06E-0D49-9495-AFCD322562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257609" y="-163285"/>
            <a:ext cx="12234352" cy="6825482"/>
          </a:xfrm>
          <a:prstGeom prst="rect">
            <a:avLst/>
          </a:prstGeom>
          <a:ln w="12700">
            <a:miter lim="400000"/>
          </a:ln>
        </p:spPr>
      </p:pic>
      <p:pic>
        <p:nvPicPr>
          <p:cNvPr id="7" name="IMG_0024.jpg">
            <a:extLst>
              <a:ext uri="{FF2B5EF4-FFF2-40B4-BE49-F238E27FC236}">
                <a16:creationId xmlns:a16="http://schemas.microsoft.com/office/drawing/2014/main" id="{581674B1-4EB8-3F49-823B-CF8504B139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979191" y="6662197"/>
            <a:ext cx="12234352" cy="6825482"/>
          </a:xfrm>
          <a:prstGeom prst="rect">
            <a:avLst/>
          </a:prstGeom>
          <a:ln w="12700">
            <a:miter lim="400000"/>
          </a:ln>
        </p:spPr>
      </p:pic>
    </p:spTree>
    <p:extLst>
      <p:ext uri="{BB962C8B-B14F-4D97-AF65-F5344CB8AC3E}">
        <p14:creationId xmlns:p14="http://schemas.microsoft.com/office/powerpoint/2010/main" val="35411282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5CA762-04CC-C340-BC64-C81CB876EA7A}"/>
              </a:ext>
            </a:extLst>
          </p:cNvPr>
          <p:cNvSpPr txBox="1"/>
          <p:nvPr/>
        </p:nvSpPr>
        <p:spPr>
          <a:xfrm>
            <a:off x="1925595" y="1256984"/>
            <a:ext cx="9341118" cy="4585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0">
                <a:solidFill>
                  <a:schemeClr val="bg1"/>
                </a:solidFill>
                <a:latin typeface="Arial" panose="020B0604020202020204" pitchFamily="34" charset="0"/>
                <a:cs typeface="Arial" panose="020B0604020202020204" pitchFamily="34" charset="0"/>
              </a:rPr>
              <a:t>We are </a:t>
            </a:r>
            <a:br>
              <a:rPr lang="en-US" sz="12000">
                <a:solidFill>
                  <a:schemeClr val="bg1"/>
                </a:solidFill>
                <a:latin typeface="Arial" panose="020B0604020202020204" pitchFamily="34" charset="0"/>
                <a:cs typeface="Arial" panose="020B0604020202020204" pitchFamily="34" charset="0"/>
              </a:rPr>
            </a:br>
            <a:r>
              <a:rPr lang="en-US" sz="12000">
                <a:solidFill>
                  <a:schemeClr val="bg1"/>
                </a:solidFill>
                <a:latin typeface="Arial" panose="020B0604020202020204" pitchFamily="34" charset="0"/>
                <a:cs typeface="Arial" panose="020B0604020202020204" pitchFamily="34" charset="0"/>
              </a:rPr>
              <a:t>part of a </a:t>
            </a:r>
            <a:r>
              <a:rPr lang="en-US" sz="12000" b="1">
                <a:solidFill>
                  <a:schemeClr val="bg1"/>
                </a:solidFill>
                <a:latin typeface="Arial Black" panose="020B0604020202020204" pitchFamily="34" charset="0"/>
                <a:cs typeface="Arial Black" panose="020B0604020202020204" pitchFamily="34" charset="0"/>
              </a:rPr>
              <a:t>movement</a:t>
            </a:r>
            <a:r>
              <a:rPr lang="en-US" sz="12000">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28E3B3B1-DA2E-614D-BC7F-5DEE56A57906}"/>
              </a:ext>
            </a:extLst>
          </p:cNvPr>
          <p:cNvSpPr txBox="1"/>
          <p:nvPr/>
        </p:nvSpPr>
        <p:spPr>
          <a:xfrm>
            <a:off x="1205233" y="7879035"/>
            <a:ext cx="10986767" cy="4585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0">
                <a:solidFill>
                  <a:schemeClr val="bg1"/>
                </a:solidFill>
                <a:latin typeface="Arial" panose="020B0604020202020204" pitchFamily="34" charset="0"/>
                <a:cs typeface="Arial" panose="020B0604020202020204" pitchFamily="34" charset="0"/>
              </a:rPr>
              <a:t>We are </a:t>
            </a:r>
            <a:r>
              <a:rPr lang="en-US" sz="12000" b="1">
                <a:solidFill>
                  <a:schemeClr val="bg1"/>
                </a:solidFill>
                <a:latin typeface="Arial Black" panose="020B0604020202020204" pitchFamily="34" charset="0"/>
                <a:cs typeface="Arial Black" panose="020B0604020202020204" pitchFamily="34" charset="0"/>
              </a:rPr>
              <a:t>powerful </a:t>
            </a:r>
            <a:r>
              <a:rPr lang="en-US" sz="12000">
                <a:solidFill>
                  <a:schemeClr val="bg1"/>
                </a:solidFill>
                <a:latin typeface="Arial" panose="020B0604020202020204" pitchFamily="34" charset="0"/>
                <a:cs typeface="Arial" panose="020B0604020202020204" pitchFamily="34" charset="0"/>
              </a:rPr>
              <a:t>and</a:t>
            </a:r>
            <a:r>
              <a:rPr lang="en-US" sz="12000" b="1">
                <a:solidFill>
                  <a:schemeClr val="bg1"/>
                </a:solidFill>
                <a:latin typeface="Arial Black" panose="020B0604020202020204" pitchFamily="34" charset="0"/>
                <a:cs typeface="Arial Black" panose="020B0604020202020204" pitchFamily="34" charset="0"/>
              </a:rPr>
              <a:t> progressive</a:t>
            </a:r>
            <a:r>
              <a:rPr lang="en-US" sz="12000">
                <a:solidFill>
                  <a:schemeClr val="bg1"/>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3897DBDF-8C50-5E41-8FB4-7A9A3394ED2A}"/>
              </a:ext>
            </a:extLst>
          </p:cNvPr>
          <p:cNvSpPr/>
          <p:nvPr/>
        </p:nvSpPr>
        <p:spPr>
          <a:xfrm>
            <a:off x="13432688" y="1000368"/>
            <a:ext cx="10564586" cy="3071290"/>
          </a:xfrm>
          <a:prstGeom prst="rect">
            <a:avLst/>
          </a:prstGeom>
        </p:spPr>
        <p:txBody>
          <a:bodyPr wrap="square">
            <a:spAutoFit/>
          </a:bodyPr>
          <a:lstStyle/>
          <a:p>
            <a:r>
              <a:rPr lang="en-US" sz="12000">
                <a:solidFill>
                  <a:schemeClr val="bg1"/>
                </a:solidFill>
                <a:latin typeface="Arial" panose="020B0604020202020204" pitchFamily="34" charset="0"/>
                <a:cs typeface="Arial" panose="020B0604020202020204" pitchFamily="34" charset="0"/>
              </a:rPr>
              <a:t>We are a </a:t>
            </a:r>
            <a:r>
              <a:rPr lang="en-US" sz="12000" b="1">
                <a:solidFill>
                  <a:schemeClr val="bg1"/>
                </a:solidFill>
                <a:latin typeface="Arial Black" panose="020B0604020202020204" pitchFamily="34" charset="0"/>
                <a:cs typeface="Arial Black" panose="020B0604020202020204" pitchFamily="34" charset="0"/>
              </a:rPr>
              <a:t>community</a:t>
            </a:r>
            <a:r>
              <a:rPr lang="en-US" sz="12000">
                <a:solidFill>
                  <a:schemeClr val="bg1"/>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DD916D12-74D3-5E44-835C-777C7307E5BA}"/>
              </a:ext>
            </a:extLst>
          </p:cNvPr>
          <p:cNvSpPr txBox="1"/>
          <p:nvPr/>
        </p:nvSpPr>
        <p:spPr>
          <a:xfrm>
            <a:off x="13743860" y="5486016"/>
            <a:ext cx="8714545" cy="6114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0">
                <a:solidFill>
                  <a:schemeClr val="bg1"/>
                </a:solidFill>
                <a:latin typeface="Arial" panose="020B0604020202020204" pitchFamily="34" charset="0"/>
                <a:cs typeface="Arial" panose="020B0604020202020204" pitchFamily="34" charset="0"/>
              </a:rPr>
              <a:t>We accomplish </a:t>
            </a:r>
          </a:p>
          <a:p>
            <a:r>
              <a:rPr lang="en-US" sz="12000">
                <a:solidFill>
                  <a:schemeClr val="bg1"/>
                </a:solidFill>
                <a:latin typeface="Arial" panose="020B0604020202020204" pitchFamily="34" charset="0"/>
                <a:cs typeface="Arial" panose="020B0604020202020204" pitchFamily="34" charset="0"/>
              </a:rPr>
              <a:t>more </a:t>
            </a:r>
            <a:r>
              <a:rPr lang="en-US" sz="12000" b="1">
                <a:solidFill>
                  <a:schemeClr val="bg1"/>
                </a:solidFill>
                <a:latin typeface="Arial Black" panose="020B0604020202020204" pitchFamily="34" charset="0"/>
                <a:cs typeface="Arial Black" panose="020B0604020202020204" pitchFamily="34" charset="0"/>
              </a:rPr>
              <a:t>together</a:t>
            </a:r>
            <a:r>
              <a:rPr lang="en-US" sz="1200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8608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Welcome to NTEU"/>
          <p:cNvSpPr txBox="1">
            <a:spLocks noGrp="1"/>
          </p:cNvSpPr>
          <p:nvPr>
            <p:ph type="title"/>
          </p:nvPr>
        </p:nvSpPr>
        <p:spPr>
          <a:xfrm>
            <a:off x="1295400" y="7172480"/>
            <a:ext cx="21869400" cy="4699000"/>
          </a:xfrm>
          <a:prstGeom prst="rect">
            <a:avLst/>
          </a:prstGeom>
        </p:spPr>
        <p:txBody>
          <a:bodyPr>
            <a:normAutofit/>
          </a:bodyPr>
          <a:lstStyle>
            <a:lvl1pPr>
              <a:defRPr sz="12100" spc="-605">
                <a:solidFill>
                  <a:srgbClr val="FFFFFF"/>
                </a:solidFill>
              </a:defRPr>
            </a:lvl1pPr>
          </a:lstStyle>
          <a:p>
            <a:pPr>
              <a:defRPr>
                <a:solidFill>
                  <a:srgbClr val="000000"/>
                </a:solidFill>
              </a:defRPr>
            </a:pPr>
            <a:r>
              <a:rPr lang="en-US" sz="10600">
                <a:solidFill>
                  <a:srgbClr val="FFFFFF"/>
                </a:solidFill>
                <a:cs typeface="Arial Black" panose="020B0604020202020204" pitchFamily="34" charset="0"/>
              </a:rPr>
              <a:t>We are part of a movement</a:t>
            </a:r>
            <a:endParaRPr sz="10600">
              <a:solidFill>
                <a:srgbClr val="FFFFFF"/>
              </a:solidFill>
              <a:cs typeface="Arial Black" panose="020B0604020202020204" pitchFamily="34" charset="0"/>
            </a:endParaRPr>
          </a:p>
        </p:txBody>
      </p:sp>
      <p:sp>
        <p:nvSpPr>
          <p:cNvPr id="169" name="What can we do for you?"/>
          <p:cNvSpPr txBox="1">
            <a:spLocks noGrp="1"/>
          </p:cNvSpPr>
          <p:nvPr>
            <p:ph type="body" sz="quarter" idx="1"/>
          </p:nvPr>
        </p:nvSpPr>
        <p:spPr>
          <a:xfrm>
            <a:off x="1438835" y="11582447"/>
            <a:ext cx="22090238" cy="2624207"/>
          </a:xfrm>
          <a:prstGeom prst="rect">
            <a:avLst/>
          </a:prstGeom>
        </p:spPr>
        <p:txBody>
          <a:bodyPr>
            <a:normAutofit/>
          </a:bodyPr>
          <a:lstStyle>
            <a:lvl1pPr>
              <a:defRPr sz="4100" spc="-123"/>
            </a:lvl1pPr>
          </a:lstStyle>
          <a:p>
            <a:r>
              <a:rPr lang="en-US" sz="3900" b="0" i="0" cap="none">
                <a:latin typeface="Arial Black" panose="020B0604020202020204" pitchFamily="34" charset="0"/>
                <a:cs typeface="Arial Black" panose="020B0604020202020204" pitchFamily="34" charset="0"/>
              </a:rPr>
              <a:t>Unions started forming in the 1700s out of a common interest of protecting workers.</a:t>
            </a:r>
          </a:p>
        </p:txBody>
      </p:sp>
      <p:pic>
        <p:nvPicPr>
          <p:cNvPr id="7" name="Picture Placeholder 6" descr="A group of people protesting&#10;&#10;Description automatically generated">
            <a:extLst>
              <a:ext uri="{FF2B5EF4-FFF2-40B4-BE49-F238E27FC236}">
                <a16:creationId xmlns:a16="http://schemas.microsoft.com/office/drawing/2014/main" id="{8D02AE6D-5148-8203-5FCE-771EC32F1DBD}"/>
              </a:ext>
            </a:extLst>
          </p:cNvPr>
          <p:cNvPicPr>
            <a:picLocks noGrp="1" noChangeAspect="1"/>
          </p:cNvPicPr>
          <p:nvPr>
            <p:ph type="pic" idx="21"/>
          </p:nvPr>
        </p:nvPicPr>
        <p:blipFill rotWithShape="1">
          <a:blip r:embed="rId3" cstate="screen">
            <a:extLst>
              <a:ext uri="{28A0092B-C50C-407E-A947-70E740481C1C}">
                <a14:useLocalDpi xmlns:a14="http://schemas.microsoft.com/office/drawing/2010/main"/>
              </a:ext>
            </a:extLst>
          </a:blip>
          <a:srcRect/>
          <a:stretch/>
        </p:blipFill>
        <p:spPr>
          <a:xfrm>
            <a:off x="0" y="-1"/>
            <a:ext cx="24513664" cy="10813775"/>
          </a:xfrm>
        </p:spPr>
      </p:pic>
    </p:spTree>
    <p:extLst>
      <p:ext uri="{BB962C8B-B14F-4D97-AF65-F5344CB8AC3E}">
        <p14:creationId xmlns:p14="http://schemas.microsoft.com/office/powerpoint/2010/main" val="10586689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HY DO WE HAVE A UNION?">
            <a:extLst>
              <a:ext uri="{FF2B5EF4-FFF2-40B4-BE49-F238E27FC236}">
                <a16:creationId xmlns:a16="http://schemas.microsoft.com/office/drawing/2014/main" id="{FC326078-1E47-5E48-8C7E-C3B3C2073396}"/>
              </a:ext>
            </a:extLst>
          </p:cNvPr>
          <p:cNvSpPr txBox="1">
            <a:spLocks/>
          </p:cNvSpPr>
          <p:nvPr/>
        </p:nvSpPr>
        <p:spPr>
          <a:xfrm>
            <a:off x="1502782" y="2497873"/>
            <a:ext cx="10919678" cy="99444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fontScale="97500"/>
          </a:bodyPr>
          <a:lstStyle>
            <a:lvl1pPr marL="0" marR="0" indent="0" algn="l" defTabSz="584200" rtl="0" latinLnBrk="0">
              <a:lnSpc>
                <a:spcPct val="80000"/>
              </a:lnSpc>
              <a:spcBef>
                <a:spcPts val="0"/>
              </a:spcBef>
              <a:spcAft>
                <a:spcPts val="0"/>
              </a:spcAft>
              <a:buClrTx/>
              <a:buSzTx/>
              <a:buFontTx/>
              <a:buNone/>
              <a:tabLst/>
              <a:defRPr sz="10000" b="1" i="0" u="none" strike="noStrike" cap="all" spc="-400" baseline="0">
                <a:solidFill>
                  <a:srgbClr val="FFFFFF"/>
                </a:solidFill>
                <a:uFillTx/>
                <a:latin typeface="Arial Black" panose="020B0604020202020204" pitchFamily="34" charset="0"/>
                <a:ea typeface="+mn-ea"/>
                <a:cs typeface="Arial Black" panose="020B0604020202020204" pitchFamily="34" charset="0"/>
                <a:sym typeface="Graphik"/>
              </a:defRPr>
            </a:lvl1pPr>
            <a:lvl2pPr marL="0" marR="0" indent="457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9pPr>
          </a:lstStyle>
          <a:p>
            <a:pPr hangingPunct="1"/>
            <a:r>
              <a:rPr lang="en-US" sz="8800" b="0" cap="none" spc="-150">
                <a:solidFill>
                  <a:schemeClr val="tx1"/>
                </a:solidFill>
                <a:latin typeface="Arial" panose="020B0604020202020204" pitchFamily="34" charset="0"/>
                <a:ea typeface="Verdana"/>
                <a:cs typeface="Arial" panose="020B0604020202020204" pitchFamily="34" charset="0"/>
              </a:rPr>
              <a:t>We have unions to thank for the </a:t>
            </a:r>
            <a:r>
              <a:rPr lang="en-US" sz="8800" cap="none" spc="-150">
                <a:solidFill>
                  <a:schemeClr val="tx1"/>
                </a:solidFill>
                <a:ea typeface="Verdana"/>
              </a:rPr>
              <a:t>40-hour week</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weekends</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a minimum wage</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workplace safety standards</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improvements to health care</a:t>
            </a:r>
            <a:r>
              <a:rPr lang="en-US" sz="8800" b="0" cap="none" spc="-150">
                <a:solidFill>
                  <a:schemeClr val="tx1"/>
                </a:solidFill>
                <a:latin typeface="Arial" panose="020B0604020202020204" pitchFamily="34" charset="0"/>
                <a:ea typeface="Verdana"/>
                <a:cs typeface="Arial" panose="020B0604020202020204" pitchFamily="34" charset="0"/>
              </a:rPr>
              <a:t> and </a:t>
            </a:r>
            <a:br>
              <a:rPr lang="en-US" sz="8800" b="0" cap="none" spc="-150">
                <a:solidFill>
                  <a:schemeClr val="tx1"/>
                </a:solidFill>
                <a:latin typeface="Arial" panose="020B0604020202020204" pitchFamily="34" charset="0"/>
                <a:ea typeface="Verdana"/>
                <a:cs typeface="Arial" panose="020B0604020202020204" pitchFamily="34" charset="0"/>
              </a:rPr>
            </a:br>
            <a:r>
              <a:rPr lang="en-US" sz="8800" b="0" cap="none" spc="-150">
                <a:solidFill>
                  <a:schemeClr val="tx1"/>
                </a:solidFill>
                <a:latin typeface="Arial" panose="020B0604020202020204" pitchFamily="34" charset="0"/>
                <a:ea typeface="Verdana"/>
                <a:cs typeface="Arial" panose="020B0604020202020204" pitchFamily="34" charset="0"/>
              </a:rPr>
              <a:t>much more. </a:t>
            </a:r>
            <a:endParaRPr lang="en-US" sz="8800" b="0" cap="none" spc="-15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52D01CC-0DA8-1F45-A711-BEC563BA576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133"/>
                    </a14:imgEffect>
                    <a14:imgEffect>
                      <a14:saturation sat="0"/>
                    </a14:imgEffect>
                    <a14:imgEffect>
                      <a14:brightnessContrast bright="13000" contrast="-12000"/>
                    </a14:imgEffect>
                  </a14:imgLayer>
                </a14:imgProps>
              </a:ext>
            </a:extLst>
          </a:blip>
          <a:stretch>
            <a:fillRect/>
          </a:stretch>
        </p:blipFill>
        <p:spPr>
          <a:xfrm rot="183128">
            <a:off x="13392691" y="3565457"/>
            <a:ext cx="10297857" cy="7949224"/>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prstClr val="black"/>
              <a:schemeClr val="accent2">
                <a:tint val="45000"/>
                <a:satMod val="400000"/>
              </a:schemeClr>
            </a:duotone>
          </a:blip>
          <a:srcRect/>
          <a:tile tx="0" ty="0" sx="100000" sy="100000" flip="none" algn="tl"/>
        </a:blipFill>
        <a:effectLst/>
      </p:bgPr>
    </p:bg>
    <p:spTree>
      <p:nvGrpSpPr>
        <p:cNvPr id="1" name=""/>
        <p:cNvGrpSpPr/>
        <p:nvPr/>
      </p:nvGrpSpPr>
      <p:grpSpPr>
        <a:xfrm>
          <a:off x="0" y="0"/>
          <a:ext cx="0" cy="0"/>
          <a:chOff x="0" y="0"/>
          <a:chExt cx="0" cy="0"/>
        </a:xfrm>
      </p:grpSpPr>
      <p:sp>
        <p:nvSpPr>
          <p:cNvPr id="214" name="Section Title"/>
          <p:cNvSpPr txBox="1">
            <a:spLocks noGrp="1"/>
          </p:cNvSpPr>
          <p:nvPr>
            <p:ph type="title"/>
          </p:nvPr>
        </p:nvSpPr>
        <p:spPr>
          <a:xfrm>
            <a:off x="1295400" y="542476"/>
            <a:ext cx="21869400" cy="2881785"/>
          </a:xfrm>
          <a:prstGeom prst="rect">
            <a:avLst/>
          </a:prstGeom>
        </p:spPr>
        <p:txBody>
          <a:bodyPr>
            <a:normAutofit/>
          </a:bodyPr>
          <a:lstStyle/>
          <a:p>
            <a:r>
              <a:rPr lang="en-US" sz="14600">
                <a:solidFill>
                  <a:schemeClr val="bg1"/>
                </a:solidFill>
              </a:rPr>
              <a:t>NTEU is your union </a:t>
            </a:r>
            <a:endParaRPr sz="14600">
              <a:solidFill>
                <a:schemeClr val="bg1"/>
              </a:solidFill>
            </a:endParaRPr>
          </a:p>
        </p:txBody>
      </p:sp>
      <p:sp>
        <p:nvSpPr>
          <p:cNvPr id="2" name="TextBox 1">
            <a:extLst>
              <a:ext uri="{FF2B5EF4-FFF2-40B4-BE49-F238E27FC236}">
                <a16:creationId xmlns:a16="http://schemas.microsoft.com/office/drawing/2014/main" id="{08A110F1-6162-2A4C-BF31-34A67C25D72C}"/>
              </a:ext>
            </a:extLst>
          </p:cNvPr>
          <p:cNvSpPr txBox="1"/>
          <p:nvPr/>
        </p:nvSpPr>
        <p:spPr>
          <a:xfrm>
            <a:off x="1219201" y="3058573"/>
            <a:ext cx="12452194" cy="5792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0000"/>
              </a:lnSpc>
            </a:pPr>
            <a:r>
              <a:rPr lang="en-US" sz="5400">
                <a:solidFill>
                  <a:schemeClr val="bg1"/>
                </a:solidFill>
                <a:latin typeface="Arial" panose="020B0604020202020204" pitchFamily="34" charset="0"/>
                <a:ea typeface="Verdana"/>
                <a:cs typeface="Arial" panose="020B0604020202020204" pitchFamily="34" charset="0"/>
              </a:rPr>
              <a:t>Established in 1938 by Internal Revenue collectors in Wisconsin NTEU’s mission is to ensure every federal employee is treated with dignity and respect.</a:t>
            </a:r>
          </a:p>
          <a:p>
            <a:pPr algn="l">
              <a:lnSpc>
                <a:spcPct val="110000"/>
              </a:lnSpc>
            </a:pPr>
            <a:endParaRPr lang="en-US" sz="5400">
              <a:solidFill>
                <a:schemeClr val="bg1"/>
              </a:solidFill>
              <a:latin typeface="Arial" panose="020B0604020202020204" pitchFamily="34" charset="0"/>
              <a:ea typeface="Verdana"/>
              <a:cs typeface="Arial" panose="020B0604020202020204" pitchFamily="34" charset="0"/>
            </a:endParaRPr>
          </a:p>
          <a:p>
            <a:pPr algn="l">
              <a:lnSpc>
                <a:spcPct val="110000"/>
              </a:lnSpc>
            </a:pPr>
            <a:r>
              <a:rPr lang="en-US" sz="5400">
                <a:solidFill>
                  <a:schemeClr val="bg1"/>
                </a:solidFill>
                <a:latin typeface="Arial" panose="020B0604020202020204" pitchFamily="34" charset="0"/>
                <a:ea typeface="Verdana"/>
                <a:cs typeface="Arial" panose="020B0604020202020204" pitchFamily="34" charset="0"/>
              </a:rPr>
              <a:t>Our values are:</a:t>
            </a:r>
          </a:p>
        </p:txBody>
      </p:sp>
      <p:sp>
        <p:nvSpPr>
          <p:cNvPr id="3" name="TextBox 2">
            <a:extLst>
              <a:ext uri="{FF2B5EF4-FFF2-40B4-BE49-F238E27FC236}">
                <a16:creationId xmlns:a16="http://schemas.microsoft.com/office/drawing/2014/main" id="{69C1DE6C-B8C5-9543-BB79-11C59AFF3E2D}"/>
              </a:ext>
            </a:extLst>
          </p:cNvPr>
          <p:cNvSpPr txBox="1"/>
          <p:nvPr/>
        </p:nvSpPr>
        <p:spPr>
          <a:xfrm>
            <a:off x="1295400" y="8616905"/>
            <a:ext cx="15409127" cy="58949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685800"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Solidarity</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Fairness</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Equality</a:t>
            </a:r>
            <a:br>
              <a:rPr lang="en-US" sz="5400">
                <a:solidFill>
                  <a:schemeClr val="bg1"/>
                </a:solidFill>
                <a:latin typeface="Arial" panose="020B0604020202020204" pitchFamily="34" charset="0"/>
                <a:ea typeface="Verdana"/>
                <a:cs typeface="Arial" panose="020B0604020202020204" pitchFamily="34" charset="0"/>
              </a:rPr>
            </a:br>
            <a:endParaRPr lang="en-US" sz="5400">
              <a:solidFill>
                <a:schemeClr val="bg1"/>
              </a:solidFill>
              <a:latin typeface="Arial" panose="020B0604020202020204" pitchFamily="34" charset="0"/>
              <a:ea typeface="Verdana"/>
              <a:cs typeface="Arial" panose="020B0604020202020204" pitchFamily="34" charset="0"/>
            </a:endParaRPr>
          </a:p>
          <a:p>
            <a:pPr marL="685800" lvl="1" indent="-685800" algn="l">
              <a:lnSpc>
                <a:spcPct val="110000"/>
              </a:lnSpc>
              <a:buFont typeface="Arial" panose="020B0604020202020204" pitchFamily="34" charset="0"/>
              <a:buChar char="•"/>
            </a:pPr>
            <a:endParaRPr lang="en-US" sz="5400">
              <a:solidFill>
                <a:schemeClr val="bg1"/>
              </a:solidFill>
              <a:latin typeface="Arial" panose="020B0604020202020204" pitchFamily="34" charset="0"/>
              <a:ea typeface="Verdana"/>
              <a:cs typeface="Arial" panose="020B0604020202020204" pitchFamily="34" charset="0"/>
            </a:endParaRPr>
          </a:p>
          <a:p>
            <a:pPr marL="685800" lvl="1" indent="-685800" algn="l">
              <a:lnSpc>
                <a:spcPct val="110000"/>
              </a:lnSpc>
              <a:buFont typeface="Arial" panose="020B0604020202020204" pitchFamily="34" charset="0"/>
              <a:buChar char="•"/>
            </a:pPr>
            <a:endParaRPr lang="en-US" sz="5400">
              <a:solidFill>
                <a:schemeClr val="bg1"/>
              </a:solidFill>
              <a:latin typeface="Arial" panose="020B0604020202020204" pitchFamily="34" charset="0"/>
              <a:ea typeface="Verdana"/>
              <a:cs typeface="Arial" panose="020B0604020202020204" pitchFamily="34" charset="0"/>
            </a:endParaRP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Transparency</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Community</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Pride in Public Service</a:t>
            </a:r>
            <a:endParaRPr kumimoji="0" lang="en-US" sz="2600" b="0" i="0" u="none" strike="noStrike" cap="none" spc="-26" normalizeH="0" baseline="0">
              <a:ln>
                <a:noFill/>
              </a:ln>
              <a:solidFill>
                <a:schemeClr val="bg1"/>
              </a:solidFill>
              <a:effectLst/>
              <a:uFillTx/>
              <a:latin typeface="Graphik Compact Regular"/>
              <a:ea typeface="Graphik Compact Regular"/>
              <a:cs typeface="Graphik Compact Regular"/>
              <a:sym typeface="Graphik Compact Regular"/>
            </a:endParaRPr>
          </a:p>
        </p:txBody>
      </p:sp>
      <p:pic>
        <p:nvPicPr>
          <p:cNvPr id="5" name="Picture 4" descr="NTEU.history2.jpg">
            <a:extLst>
              <a:ext uri="{FF2B5EF4-FFF2-40B4-BE49-F238E27FC236}">
                <a16:creationId xmlns:a16="http://schemas.microsoft.com/office/drawing/2014/main" id="{012C286B-2297-4C4E-974E-3F9D6B5D40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27177">
            <a:off x="13976229" y="4320231"/>
            <a:ext cx="9171879" cy="4695919"/>
          </a:xfrm>
          <a:prstGeom prst="rect">
            <a:avLst/>
          </a:prstGeom>
        </p:spPr>
      </p:pic>
    </p:spTree>
    <p:extLst>
      <p:ext uri="{BB962C8B-B14F-4D97-AF65-F5344CB8AC3E}">
        <p14:creationId xmlns:p14="http://schemas.microsoft.com/office/powerpoint/2010/main" val="37209156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Agenda Subtitle"/>
          <p:cNvSpPr txBox="1">
            <a:spLocks noGrp="1"/>
          </p:cNvSpPr>
          <p:nvPr>
            <p:ph type="body" idx="22"/>
          </p:nvPr>
        </p:nvSpPr>
        <p:spPr>
          <a:xfrm>
            <a:off x="1295400" y="3543455"/>
            <a:ext cx="21869400" cy="9525774"/>
          </a:xfrm>
          <a:prstGeom prst="rect">
            <a:avLst/>
          </a:prstGeom>
        </p:spPr>
        <p:txBody>
          <a:bodyPr>
            <a:normAutofit/>
          </a:bodyPr>
          <a:lstStyle/>
          <a:p>
            <a:pPr marL="857250" indent="-857250">
              <a:buFont typeface="Arial" panose="020B0604020202020204" pitchFamily="34" charset="0"/>
              <a:buChar char="•"/>
            </a:pPr>
            <a:r>
              <a:rPr lang="en-US" sz="6600" i="0" cap="none"/>
              <a:t>NTEU connects you to a larger community of other public servants beyond your team, your division and even your agency. </a:t>
            </a:r>
          </a:p>
          <a:p>
            <a:pPr marL="857250" indent="-857250">
              <a:buFont typeface="Arial" panose="020B0604020202020204" pitchFamily="34" charset="0"/>
              <a:buChar char="•"/>
            </a:pPr>
            <a:endParaRPr lang="en-US" sz="6600" i="0" cap="none"/>
          </a:p>
          <a:p>
            <a:pPr marL="857250" indent="-857250">
              <a:buFont typeface="Arial" panose="020B0604020202020204" pitchFamily="34" charset="0"/>
              <a:buChar char="•"/>
            </a:pPr>
            <a:r>
              <a:rPr lang="en-US" sz="6600" i="0" cap="none"/>
              <a:t>We work together to make </a:t>
            </a:r>
            <a:br>
              <a:rPr lang="en-US" sz="6600" i="0" cap="none"/>
            </a:br>
            <a:r>
              <a:rPr lang="en-US" sz="6600" i="0" cap="none"/>
              <a:t>your work life better.</a:t>
            </a:r>
          </a:p>
          <a:p>
            <a:pPr marL="857250" indent="-857250">
              <a:buFont typeface="Arial" panose="020B0604020202020204" pitchFamily="34" charset="0"/>
              <a:buChar char="•"/>
            </a:pPr>
            <a:endParaRPr lang="en-US" sz="6600" i="0" cap="none"/>
          </a:p>
          <a:p>
            <a:pPr marL="857250" indent="-857250">
              <a:buFont typeface="Arial" panose="020B0604020202020204" pitchFamily="34" charset="0"/>
              <a:buChar char="•"/>
            </a:pPr>
            <a:r>
              <a:rPr lang="en-US" sz="6600" i="0" cap="none"/>
              <a:t>We give a collective voice to </a:t>
            </a:r>
            <a:br>
              <a:rPr lang="en-US" sz="6600" i="0" cap="none"/>
            </a:br>
            <a:r>
              <a:rPr lang="en-US" sz="6600" i="0" cap="none"/>
              <a:t>frontline employees.</a:t>
            </a:r>
          </a:p>
        </p:txBody>
      </p:sp>
      <p:sp>
        <p:nvSpPr>
          <p:cNvPr id="223" name="Agenda Title"/>
          <p:cNvSpPr txBox="1">
            <a:spLocks noGrp="1"/>
          </p:cNvSpPr>
          <p:nvPr>
            <p:ph type="title"/>
          </p:nvPr>
        </p:nvSpPr>
        <p:spPr>
          <a:prstGeom prst="rect">
            <a:avLst/>
          </a:prstGeom>
        </p:spPr>
        <p:txBody>
          <a:bodyPr/>
          <a:lstStyle/>
          <a:p>
            <a:r>
              <a:rPr lang="en-US"/>
              <a:t>WE ARE  A COMMUNITY</a:t>
            </a:r>
            <a:endParaRPr/>
          </a:p>
        </p:txBody>
      </p:sp>
      <p:pic>
        <p:nvPicPr>
          <p:cNvPr id="3" name="Picture 2" descr="A group of people standing in a room&#10;&#10;Description automatically generated">
            <a:extLst>
              <a:ext uri="{FF2B5EF4-FFF2-40B4-BE49-F238E27FC236}">
                <a16:creationId xmlns:a16="http://schemas.microsoft.com/office/drawing/2014/main" id="{7FD8149F-1A60-77DC-3EB0-4855E4AE3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9900" y="6698886"/>
            <a:ext cx="8686800" cy="65151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Title"/>
          <p:cNvSpPr txBox="1">
            <a:spLocks noGrp="1"/>
          </p:cNvSpPr>
          <p:nvPr>
            <p:ph type="title"/>
          </p:nvPr>
        </p:nvSpPr>
        <p:spPr>
          <a:xfrm>
            <a:off x="1295400" y="1620697"/>
            <a:ext cx="22570440" cy="1778001"/>
          </a:xfrm>
          <a:prstGeom prst="rect">
            <a:avLst/>
          </a:prstGeom>
        </p:spPr>
        <p:txBody>
          <a:bodyPr>
            <a:normAutofit fontScale="90000"/>
          </a:bodyPr>
          <a:lstStyle/>
          <a:p>
            <a:r>
              <a:rPr lang="en-US" dirty="0"/>
              <a:t>NTEU represents employees </a:t>
            </a:r>
            <a:br>
              <a:rPr lang="en-US" dirty="0"/>
            </a:br>
            <a:r>
              <a:rPr lang="en-US"/>
              <a:t>in 36 </a:t>
            </a:r>
            <a:r>
              <a:rPr lang="en-US" dirty="0"/>
              <a:t>Departments and agencies</a:t>
            </a:r>
            <a:br>
              <a:rPr lang="en-US" dirty="0"/>
            </a:br>
            <a:endParaRPr dirty="0"/>
          </a:p>
        </p:txBody>
      </p:sp>
      <p:pic>
        <p:nvPicPr>
          <p:cNvPr id="5" name="Picture 2" descr="https://image-store.slidesharecdn.com/ffb221a6-9f91-4eac-a7e3-ec8d81931d9f-large.png">
            <a:extLst>
              <a:ext uri="{FF2B5EF4-FFF2-40B4-BE49-F238E27FC236}">
                <a16:creationId xmlns:a16="http://schemas.microsoft.com/office/drawing/2014/main" id="{E4FA91B1-9589-804F-A351-7360C91C6DA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9491" y="8318483"/>
            <a:ext cx="26683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9" descr="Image result for department of treasury Office of the Comptroller of the Currency logo">
            <a:extLst>
              <a:ext uri="{FF2B5EF4-FFF2-40B4-BE49-F238E27FC236}">
                <a16:creationId xmlns:a16="http://schemas.microsoft.com/office/drawing/2014/main" id="{DFB8B2EE-9472-2D46-87C2-FA46F82EEF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331350" y="660888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1" descr="Related image">
            <a:extLst>
              <a:ext uri="{FF2B5EF4-FFF2-40B4-BE49-F238E27FC236}">
                <a16:creationId xmlns:a16="http://schemas.microsoft.com/office/drawing/2014/main" id="{C3D2575C-F67A-E94F-8EFF-2F5E1C4E97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04416" y="8275398"/>
            <a:ext cx="114299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5" descr="Image result for Commodity Futures Trading Commission logo">
            <a:extLst>
              <a:ext uri="{FF2B5EF4-FFF2-40B4-BE49-F238E27FC236}">
                <a16:creationId xmlns:a16="http://schemas.microsoft.com/office/drawing/2014/main" id="{80B8BA97-BCD4-3F4B-A828-78FFA7C29E8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709433" y="8161115"/>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1" descr="Image result for Securities and Exchange Commission logo">
            <a:extLst>
              <a:ext uri="{FF2B5EF4-FFF2-40B4-BE49-F238E27FC236}">
                <a16:creationId xmlns:a16="http://schemas.microsoft.com/office/drawing/2014/main" id="{4BAC5845-90C4-F144-B00C-61454DEA256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5550"/>
          <a:stretch/>
        </p:blipFill>
        <p:spPr bwMode="auto">
          <a:xfrm>
            <a:off x="8052887" y="8278383"/>
            <a:ext cx="1188720" cy="11400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descr="Image result for national park service new logo">
            <a:extLst>
              <a:ext uri="{FF2B5EF4-FFF2-40B4-BE49-F238E27FC236}">
                <a16:creationId xmlns:a16="http://schemas.microsoft.com/office/drawing/2014/main" id="{E6026226-4341-3A4C-9FD3-76D1085FEB5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962427" y="5053124"/>
            <a:ext cx="914400" cy="1121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9" descr="https://cbrnecentral.com/wp-content/uploads/2015/06/us_nuclear_regulatory_commission.png">
            <a:extLst>
              <a:ext uri="{FF2B5EF4-FFF2-40B4-BE49-F238E27FC236}">
                <a16:creationId xmlns:a16="http://schemas.microsoft.com/office/drawing/2014/main" id="{F306D02E-A050-0E4A-877C-FB3AF085DEC2}"/>
              </a:ext>
            </a:extLst>
          </p:cNvPr>
          <p:cNvPicPr>
            <a:picLocks noChangeAspect="1" noChangeArrowheads="1"/>
          </p:cNvPicPr>
          <p:nvPr/>
        </p:nvPicPr>
        <p:blipFill rotWithShape="1">
          <a:blip r:embed="rId9" cstate="screen">
            <a:alphaModFix/>
            <a:extLst>
              <a:ext uri="{28A0092B-C50C-407E-A947-70E740481C1C}">
                <a14:useLocalDpi xmlns:a14="http://schemas.microsoft.com/office/drawing/2010/main"/>
              </a:ext>
            </a:extLst>
          </a:blip>
          <a:srcRect/>
          <a:stretch/>
        </p:blipFill>
        <p:spPr bwMode="auto">
          <a:xfrm>
            <a:off x="8684324" y="6691584"/>
            <a:ext cx="365002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arm service agency logo">
            <a:extLst>
              <a:ext uri="{FF2B5EF4-FFF2-40B4-BE49-F238E27FC236}">
                <a16:creationId xmlns:a16="http://schemas.microsoft.com/office/drawing/2014/main" id="{F3F072EE-4BBD-F544-8329-B5EAA854C1A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13164" y="9923689"/>
            <a:ext cx="136817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www.commerce.gov/sites/commerce.gov/files/styles/scale_480x480/public/media/images/branding/uspto_seal_full_color.jpg?itok=Hg-tpySI">
            <a:extLst>
              <a:ext uri="{FF2B5EF4-FFF2-40B4-BE49-F238E27FC236}">
                <a16:creationId xmlns:a16="http://schemas.microsoft.com/office/drawing/2014/main" id="{E499C564-1093-C34F-B4A3-2B571FB58F6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269917" y="5120162"/>
            <a:ext cx="184416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heperfectworldfoundation.org/app/uploads/2015/07/doe-logo.png">
            <a:extLst>
              <a:ext uri="{FF2B5EF4-FFF2-40B4-BE49-F238E27FC236}">
                <a16:creationId xmlns:a16="http://schemas.microsoft.com/office/drawing/2014/main" id="{0FBED9F9-FB9A-974D-9361-173840172A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93114" y="10191718"/>
            <a:ext cx="2727939" cy="685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administration for children and families logo">
            <a:extLst>
              <a:ext uri="{FF2B5EF4-FFF2-40B4-BE49-F238E27FC236}">
                <a16:creationId xmlns:a16="http://schemas.microsoft.com/office/drawing/2014/main" id="{ED5CC969-0302-AE44-99CB-DAF24248528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293524" y="6886996"/>
            <a:ext cx="3866628" cy="5994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Food and Drug Administration logo">
            <a:extLst>
              <a:ext uri="{FF2B5EF4-FFF2-40B4-BE49-F238E27FC236}">
                <a16:creationId xmlns:a16="http://schemas.microsoft.com/office/drawing/2014/main" id="{C7624E56-1038-4C4A-97BC-FCCB1730191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77824" y="8506983"/>
            <a:ext cx="166254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Health Resources and Services Administration logo">
            <a:extLst>
              <a:ext uri="{FF2B5EF4-FFF2-40B4-BE49-F238E27FC236}">
                <a16:creationId xmlns:a16="http://schemas.microsoft.com/office/drawing/2014/main" id="{35E4013B-87F3-8049-9476-687259637B2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204812" y="8318483"/>
            <a:ext cx="29215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National Center for Health Statistics  logo">
            <a:extLst>
              <a:ext uri="{FF2B5EF4-FFF2-40B4-BE49-F238E27FC236}">
                <a16:creationId xmlns:a16="http://schemas.microsoft.com/office/drawing/2014/main" id="{7A8DD7A5-CF2B-604A-B1AF-F641A6B64BA5}"/>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r="-458"/>
          <a:stretch/>
        </p:blipFill>
        <p:spPr bwMode="auto">
          <a:xfrm>
            <a:off x="18085462" y="9949324"/>
            <a:ext cx="294053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s://taggs.hhs.gov/Content/images/hhslogo.jpg">
            <a:extLst>
              <a:ext uri="{FF2B5EF4-FFF2-40B4-BE49-F238E27FC236}">
                <a16:creationId xmlns:a16="http://schemas.microsoft.com/office/drawing/2014/main" id="{777CF04E-1926-004E-845D-671AFBC9C079}"/>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607019" y="9963118"/>
            <a:ext cx="1143000" cy="12110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Substance Abuse and Mental Health Services Administration logo">
            <a:extLst>
              <a:ext uri="{FF2B5EF4-FFF2-40B4-BE49-F238E27FC236}">
                <a16:creationId xmlns:a16="http://schemas.microsoft.com/office/drawing/2014/main" id="{7E3B9D0E-E9F3-CF41-B753-7232E36B087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6189475" y="8446136"/>
            <a:ext cx="264033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https://upload.wikimedia.org/wikipedia/commons/e/e0/U.S._Customs_and_Border_Protection_logo.png">
            <a:extLst>
              <a:ext uri="{FF2B5EF4-FFF2-40B4-BE49-F238E27FC236}">
                <a16:creationId xmlns:a16="http://schemas.microsoft.com/office/drawing/2014/main" id="{D16EE54E-1BC9-1446-9D44-26976985BAE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674567" y="5063246"/>
            <a:ext cx="305543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Image result for irs logo">
            <a:extLst>
              <a:ext uri="{FF2B5EF4-FFF2-40B4-BE49-F238E27FC236}">
                <a16:creationId xmlns:a16="http://schemas.microsoft.com/office/drawing/2014/main" id="{FCE696F3-873E-B54E-9D77-685A82251A7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484636" y="5161718"/>
            <a:ext cx="2021577" cy="68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5" descr="Image result for department of treasury  logo">
            <a:extLst>
              <a:ext uri="{FF2B5EF4-FFF2-40B4-BE49-F238E27FC236}">
                <a16:creationId xmlns:a16="http://schemas.microsoft.com/office/drawing/2014/main" id="{A9FC58C8-CDE0-054D-89CE-0C36CEB84E9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523292" y="664487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1" descr="Image result for Tax and Trade Bureau logo">
            <a:extLst>
              <a:ext uri="{FF2B5EF4-FFF2-40B4-BE49-F238E27FC236}">
                <a16:creationId xmlns:a16="http://schemas.microsoft.com/office/drawing/2014/main" id="{6C7C26F3-A2BE-FC41-9E57-4FAE2A8EFDF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9709433" y="514771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3" descr="Image result for Consumer Financial Protection Bureau logo">
            <a:extLst>
              <a:ext uri="{FF2B5EF4-FFF2-40B4-BE49-F238E27FC236}">
                <a16:creationId xmlns:a16="http://schemas.microsoft.com/office/drawing/2014/main" id="{BCE7C2C2-234D-EB46-8663-082660001CD0}"/>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l="15294" t="13658" r="12281" b="12074"/>
          <a:stretch/>
        </p:blipFill>
        <p:spPr bwMode="auto">
          <a:xfrm>
            <a:off x="16774162" y="5209352"/>
            <a:ext cx="194053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9" descr="Related image">
            <a:extLst>
              <a:ext uri="{FF2B5EF4-FFF2-40B4-BE49-F238E27FC236}">
                <a16:creationId xmlns:a16="http://schemas.microsoft.com/office/drawing/2014/main" id="{93D2115A-DDD6-014D-8072-B785A21DDA4D}"/>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l="8993" t="15826" r="12571" b="17225"/>
          <a:stretch/>
        </p:blipFill>
        <p:spPr bwMode="auto">
          <a:xfrm>
            <a:off x="3517058" y="10229766"/>
            <a:ext cx="2203084" cy="685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1" descr="Image result for Federal Communications Commission logo">
            <a:extLst>
              <a:ext uri="{FF2B5EF4-FFF2-40B4-BE49-F238E27FC236}">
                <a16:creationId xmlns:a16="http://schemas.microsoft.com/office/drawing/2014/main" id="{3209587E-23F1-C541-85FB-F1D5F44E14B5}"/>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21670215" y="5270746"/>
            <a:ext cx="149458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3" descr="Image result for Federal Deposit Insurance Corporation logo">
            <a:extLst>
              <a:ext uri="{FF2B5EF4-FFF2-40B4-BE49-F238E27FC236}">
                <a16:creationId xmlns:a16="http://schemas.microsoft.com/office/drawing/2014/main" id="{B05D47E9-5706-5B46-A559-ADF8278A1674}"/>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79066" y="6837488"/>
            <a:ext cx="1451428" cy="685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5" descr="Image result for Federal Election Commission logo">
            <a:extLst>
              <a:ext uri="{FF2B5EF4-FFF2-40B4-BE49-F238E27FC236}">
                <a16:creationId xmlns:a16="http://schemas.microsoft.com/office/drawing/2014/main" id="{F65158E8-EEF8-D349-8993-6D27BE7D6C26}"/>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4507173" y="504214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7" descr="https://www.ncua.gov/PublishingImages/NCUAGraphics/6inbwNCUAlogo.jpg">
            <a:extLst>
              <a:ext uri="{FF2B5EF4-FFF2-40B4-BE49-F238E27FC236}">
                <a16:creationId xmlns:a16="http://schemas.microsoft.com/office/drawing/2014/main" id="{5F7193BD-77FA-824E-888A-5B62A2A0F92A}"/>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027872" y="9800211"/>
            <a:ext cx="1143636"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3" descr="Image result for ssa Office of Disability Adjudication and Review logo">
            <a:extLst>
              <a:ext uri="{FF2B5EF4-FFF2-40B4-BE49-F238E27FC236}">
                <a16:creationId xmlns:a16="http://schemas.microsoft.com/office/drawing/2014/main" id="{9ADB0EDE-6F4D-BF44-8277-5133F0DE3D8D}"/>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473294" y="6754980"/>
            <a:ext cx="229877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Administration on Community Living logo">
            <a:extLst>
              <a:ext uri="{FF2B5EF4-FFF2-40B4-BE49-F238E27FC236}">
                <a16:creationId xmlns:a16="http://schemas.microsoft.com/office/drawing/2014/main" id="{79381104-A51A-7447-8EC5-FC1415A09099}"/>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1670215" y="8275398"/>
            <a:ext cx="1768061" cy="7304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hhs program support center">
            <a:extLst>
              <a:ext uri="{FF2B5EF4-FFF2-40B4-BE49-F238E27FC236}">
                <a16:creationId xmlns:a16="http://schemas.microsoft.com/office/drawing/2014/main" id="{5F35B23F-7750-0643-ACDE-8363BB41E23D}"/>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2988177" y="6608888"/>
            <a:ext cx="1523999"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youthvibe.org/wp-content/uploads/2014/06/USDA_Food_Nutrional_Service.jpg">
            <a:extLst>
              <a:ext uri="{FF2B5EF4-FFF2-40B4-BE49-F238E27FC236}">
                <a16:creationId xmlns:a16="http://schemas.microsoft.com/office/drawing/2014/main" id="{5E4676F4-3BFC-CD41-8CFD-DBF9B40F8687}"/>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11941650" y="9898055"/>
            <a:ext cx="2767395" cy="965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Bureau of Land Management">
            <a:extLst>
              <a:ext uri="{FF2B5EF4-FFF2-40B4-BE49-F238E27FC236}">
                <a16:creationId xmlns:a16="http://schemas.microsoft.com/office/drawing/2014/main" id="{ACCE7F13-C07E-4146-498F-849AF20E02B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1684615" y="9673444"/>
            <a:ext cx="1740855" cy="151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HFA Reports | Federal Housing Finance Agency">
            <a:extLst>
              <a:ext uri="{FF2B5EF4-FFF2-40B4-BE49-F238E27FC236}">
                <a16:creationId xmlns:a16="http://schemas.microsoft.com/office/drawing/2014/main" id="{8D9B84D1-F145-531E-6441-34A883CF751C}"/>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1918914" y="6617960"/>
            <a:ext cx="1233423" cy="1233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OB_0849.jpg" descr="AOB_0849.jp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14034291" y="-1"/>
            <a:ext cx="10349536" cy="13716000"/>
          </a:xfrm>
          <a:prstGeom prst="rect">
            <a:avLst/>
          </a:prstGeom>
        </p:spPr>
      </p:pic>
      <p:sp>
        <p:nvSpPr>
          <p:cNvPr id="172" name="Unions help create a more stable, productive and equitable workplace.…"/>
          <p:cNvSpPr txBox="1">
            <a:spLocks noGrp="1"/>
          </p:cNvSpPr>
          <p:nvPr>
            <p:ph type="body" sz="half" idx="1"/>
          </p:nvPr>
        </p:nvSpPr>
        <p:spPr>
          <a:prstGeom prst="rect">
            <a:avLst/>
          </a:prstGeom>
        </p:spPr>
        <p:txBody>
          <a:bodyPr/>
          <a:lstStyle/>
          <a:p>
            <a:r>
              <a:rPr b="0" i="0"/>
              <a:t>Unions help create a more stable, productive and equitable workplace.</a:t>
            </a:r>
          </a:p>
          <a:p>
            <a:r>
              <a:rPr b="0" i="0"/>
              <a:t>Your union</a:t>
            </a:r>
            <a:r>
              <a:rPr lang="en-US" b="0" i="0"/>
              <a:t>—</a:t>
            </a:r>
            <a:r>
              <a:rPr b="0" i="0"/>
              <a:t>NTEU—works at the bargaining table, on Capitol Hill and in the courts to ensure you have fair pay, benefits and workplace rights.</a:t>
            </a:r>
          </a:p>
          <a:p>
            <a:r>
              <a:rPr b="0" i="0"/>
              <a:t>With NTEU, you have a voice in workplace decisions that impact you.</a:t>
            </a:r>
          </a:p>
        </p:txBody>
      </p:sp>
      <p:sp>
        <p:nvSpPr>
          <p:cNvPr id="173" name="What is a Union?"/>
          <p:cNvSpPr txBox="1">
            <a:spLocks noGrp="1"/>
          </p:cNvSpPr>
          <p:nvPr>
            <p:ph type="title"/>
          </p:nvPr>
        </p:nvSpPr>
        <p:spPr>
          <a:prstGeom prst="rect">
            <a:avLst/>
          </a:prstGeom>
        </p:spPr>
        <p:txBody>
          <a:bodyPr>
            <a:normAutofit fontScale="90000"/>
          </a:bodyPr>
          <a:lstStyle/>
          <a:p>
            <a:r>
              <a:rPr b="0"/>
              <a:t>What is a Union?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ut it’s hard to ignore the collective voices of a large group of employees calling for positive change.   And that is exactly what a union does.…"/>
          <p:cNvSpPr txBox="1">
            <a:spLocks noGrp="1"/>
          </p:cNvSpPr>
          <p:nvPr>
            <p:ph type="body" sz="half" idx="1"/>
          </p:nvPr>
        </p:nvSpPr>
        <p:spPr>
          <a:xfrm>
            <a:off x="1295400" y="5882640"/>
            <a:ext cx="11442700" cy="6819296"/>
          </a:xfrm>
          <a:prstGeom prst="rect">
            <a:avLst/>
          </a:prstGeom>
        </p:spPr>
        <p:txBody>
          <a:bodyPr>
            <a:normAutofit/>
          </a:bodyPr>
          <a:lstStyle/>
          <a:p>
            <a:r>
              <a:rPr lang="en-US" sz="4400" i="0"/>
              <a:t>NTEU is a strong union. We take pride in providing the best representation in the federal sector. </a:t>
            </a:r>
          </a:p>
          <a:p>
            <a:r>
              <a:rPr lang="en-US" sz="4400" i="0"/>
              <a:t>NTEU members are represented by their local chapter and NTEU’s National Office.</a:t>
            </a:r>
            <a:endParaRPr sz="4400" i="0"/>
          </a:p>
        </p:txBody>
      </p:sp>
      <p:sp>
        <p:nvSpPr>
          <p:cNvPr id="187" name="SOLIDARITY…"/>
          <p:cNvSpPr txBox="1">
            <a:spLocks noGrp="1"/>
          </p:cNvSpPr>
          <p:nvPr>
            <p:ph type="title"/>
          </p:nvPr>
        </p:nvSpPr>
        <p:spPr>
          <a:xfrm>
            <a:off x="1295400" y="1625600"/>
            <a:ext cx="23667720" cy="5823415"/>
          </a:xfrm>
          <a:prstGeom prst="rect">
            <a:avLst/>
          </a:prstGeom>
        </p:spPr>
        <p:txBody>
          <a:bodyPr>
            <a:noAutofit/>
          </a:bodyPr>
          <a:lstStyle/>
          <a:p>
            <a:r>
              <a:rPr lang="en-US" sz="11700" b="0"/>
              <a:t>We accomplish more together.</a:t>
            </a:r>
            <a:br>
              <a:rPr lang="en-US" sz="11700" b="0"/>
            </a:br>
            <a:r>
              <a:rPr sz="11700" b="0"/>
              <a:t> </a:t>
            </a:r>
          </a:p>
        </p:txBody>
      </p:sp>
      <p:pic>
        <p:nvPicPr>
          <p:cNvPr id="3" name="Picture 2" descr="A group of people posing for a photo&#10;&#10;Description automatically generated">
            <a:extLst>
              <a:ext uri="{FF2B5EF4-FFF2-40B4-BE49-F238E27FC236}">
                <a16:creationId xmlns:a16="http://schemas.microsoft.com/office/drawing/2014/main" id="{DFF60BED-9DD4-E0D3-AA50-5B4521807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668" y="4047453"/>
            <a:ext cx="11379332" cy="8534499"/>
          </a:xfrm>
          <a:prstGeom prst="rect">
            <a:avLst/>
          </a:prstGeom>
        </p:spPr>
      </p:pic>
    </p:spTree>
    <p:extLst>
      <p:ext uri="{BB962C8B-B14F-4D97-AF65-F5344CB8AC3E}">
        <p14:creationId xmlns:p14="http://schemas.microsoft.com/office/powerpoint/2010/main" val="25757447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2334360" y="1284610"/>
            <a:ext cx="10830440" cy="2596016"/>
          </a:xfrm>
          <a:prstGeom prst="rect">
            <a:avLst/>
          </a:prstGeom>
        </p:spPr>
        <p:txBody>
          <a:bodyPr anchor="t">
            <a:normAutofit/>
          </a:bodyPr>
          <a:lstStyle>
            <a:lvl1pPr defTabSz="584200">
              <a:defRPr sz="10000" spc="-400">
                <a:solidFill>
                  <a:srgbClr val="FFFFFF"/>
                </a:solidFill>
              </a:defRPr>
            </a:lvl1pPr>
          </a:lstStyle>
          <a:p>
            <a:r>
              <a:rPr lang="en-US"/>
              <a:t>Your Local NTEU Chapter</a:t>
            </a:r>
            <a:endParaRPr/>
          </a:p>
        </p:txBody>
      </p:sp>
      <p:pic>
        <p:nvPicPr>
          <p:cNvPr id="8" name="Picture 7">
            <a:extLst>
              <a:ext uri="{FF2B5EF4-FFF2-40B4-BE49-F238E27FC236}">
                <a16:creationId xmlns:a16="http://schemas.microsoft.com/office/drawing/2014/main" id="{6A17D89F-2878-C844-A528-D858B67ABE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1882842" cy="6739120"/>
          </a:xfrm>
          <a:prstGeom prst="rect">
            <a:avLst/>
          </a:prstGeom>
        </p:spPr>
      </p:pic>
      <p:pic>
        <p:nvPicPr>
          <p:cNvPr id="9" name="Picture 8">
            <a:extLst>
              <a:ext uri="{FF2B5EF4-FFF2-40B4-BE49-F238E27FC236}">
                <a16:creationId xmlns:a16="http://schemas.microsoft.com/office/drawing/2014/main" id="{B1016169-C762-1240-A76B-1062985B73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976881"/>
            <a:ext cx="11882842" cy="6739120"/>
          </a:xfrm>
          <a:prstGeom prst="rect">
            <a:avLst/>
          </a:prstGeom>
        </p:spPr>
      </p:pic>
      <p:sp>
        <p:nvSpPr>
          <p:cNvPr id="10" name="Fact information">
            <a:extLst>
              <a:ext uri="{FF2B5EF4-FFF2-40B4-BE49-F238E27FC236}">
                <a16:creationId xmlns:a16="http://schemas.microsoft.com/office/drawing/2014/main" id="{C3AE5FCD-38C0-B64D-B01B-F651F257F9B0}"/>
              </a:ext>
            </a:extLst>
          </p:cNvPr>
          <p:cNvSpPr txBox="1">
            <a:spLocks/>
          </p:cNvSpPr>
          <p:nvPr/>
        </p:nvSpPr>
        <p:spPr>
          <a:xfrm>
            <a:off x="12402379" y="4482792"/>
            <a:ext cx="11213939" cy="85418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39" tIns="45719" rIns="91439" bIns="45719">
            <a:normAutofit/>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hangingPunct="1"/>
            <a:r>
              <a:rPr lang="en-US" sz="4800" i="0" cap="none">
                <a:solidFill>
                  <a:schemeClr val="bg1"/>
                </a:solidFill>
              </a:rPr>
              <a:t>YOU ARE PART OF</a:t>
            </a:r>
          </a:p>
          <a:p>
            <a:pPr hangingPunct="1"/>
            <a:r>
              <a:rPr lang="en-US" sz="4800" b="0" i="0" cap="none">
                <a:solidFill>
                  <a:schemeClr val="bg1"/>
                </a:solidFill>
              </a:rPr>
              <a:t>Chapter 000, Chapter Name</a:t>
            </a:r>
          </a:p>
          <a:p>
            <a:pPr hangingPunct="1"/>
            <a:endParaRPr lang="en-US" sz="4800" i="0" cap="none">
              <a:solidFill>
                <a:schemeClr val="bg1"/>
              </a:solidFill>
            </a:endParaRPr>
          </a:p>
          <a:p>
            <a:pPr hangingPunct="1"/>
            <a:r>
              <a:rPr lang="en-US" sz="4800" i="0" cap="none">
                <a:solidFill>
                  <a:schemeClr val="bg1"/>
                </a:solidFill>
              </a:rPr>
              <a:t>YOUR CHAPTER LEADERS ARE</a:t>
            </a:r>
          </a:p>
          <a:p>
            <a:pPr hangingPunct="1"/>
            <a:r>
              <a:rPr lang="en-US" sz="4800" b="0" i="0" cap="none">
                <a:solidFill>
                  <a:schemeClr val="bg1"/>
                </a:solidFill>
              </a:rPr>
              <a:t>First Last, Title</a:t>
            </a:r>
          </a:p>
          <a:p>
            <a:pPr hangingPunct="1"/>
            <a:r>
              <a:rPr lang="en-US" sz="4800" b="0" i="0" cap="none">
                <a:solidFill>
                  <a:schemeClr val="bg1"/>
                </a:solidFill>
              </a:rPr>
              <a:t>First Last, Title</a:t>
            </a:r>
          </a:p>
          <a:p>
            <a:pPr hangingPunct="1"/>
            <a:r>
              <a:rPr lang="en-US" sz="4800" b="0" i="0" cap="none">
                <a:solidFill>
                  <a:schemeClr val="bg1"/>
                </a:solidFill>
              </a:rPr>
              <a:t>First Last, Title</a:t>
            </a:r>
          </a:p>
          <a:p>
            <a:pPr hangingPunct="1"/>
            <a:endParaRPr lang="en-US" sz="4800" i="0" cap="none">
              <a:solidFill>
                <a:schemeClr val="bg1"/>
              </a:solidFill>
            </a:endParaRPr>
          </a:p>
          <a:p>
            <a:pPr hangingPunct="1"/>
            <a:r>
              <a:rPr lang="en-US" sz="4800" i="0" cap="none">
                <a:solidFill>
                  <a:schemeClr val="bg1"/>
                </a:solidFill>
              </a:rPr>
              <a:t>YOUR UNION OFFICE IS LOCATED AT </a:t>
            </a:r>
          </a:p>
          <a:p>
            <a:pPr hangingPunct="1"/>
            <a:r>
              <a:rPr lang="en-US" sz="4800" b="0" i="0" cap="none">
                <a:solidFill>
                  <a:schemeClr val="bg1"/>
                </a:solidFill>
              </a:rPr>
              <a:t>Location of Union Office</a:t>
            </a:r>
          </a:p>
        </p:txBody>
      </p:sp>
      <p:sp>
        <p:nvSpPr>
          <p:cNvPr id="11" name="TextBox 10">
            <a:extLst>
              <a:ext uri="{FF2B5EF4-FFF2-40B4-BE49-F238E27FC236}">
                <a16:creationId xmlns:a16="http://schemas.microsoft.com/office/drawing/2014/main" id="{F8D8EBA3-29D0-5C49-8114-29E55F60FF80}"/>
              </a:ext>
            </a:extLst>
          </p:cNvPr>
          <p:cNvSpPr txBox="1"/>
          <p:nvPr/>
        </p:nvSpPr>
        <p:spPr>
          <a:xfrm>
            <a:off x="12131040" y="12775325"/>
            <a:ext cx="5737083" cy="498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US" sz="2800"/>
              <a:t>&lt;&lt;&lt; Replace photos with chapter photos</a:t>
            </a:r>
          </a:p>
        </p:txBody>
      </p:sp>
    </p:spTree>
    <p:extLst>
      <p:ext uri="{BB962C8B-B14F-4D97-AF65-F5344CB8AC3E}">
        <p14:creationId xmlns:p14="http://schemas.microsoft.com/office/powerpoint/2010/main" val="18411922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052403" y="1284610"/>
            <a:ext cx="10830440" cy="1547800"/>
          </a:xfrm>
          <a:prstGeom prst="rect">
            <a:avLst/>
          </a:prstGeom>
        </p:spPr>
        <p:txBody>
          <a:bodyPr anchor="t">
            <a:normAutofit/>
          </a:bodyPr>
          <a:lstStyle>
            <a:lvl1pPr defTabSz="584200">
              <a:defRPr sz="10000" spc="-400">
                <a:solidFill>
                  <a:srgbClr val="FFFFFF"/>
                </a:solidFill>
              </a:defRPr>
            </a:lvl1pPr>
          </a:lstStyle>
          <a:p>
            <a:r>
              <a:rPr lang="en-US"/>
              <a:t>Chapter </a:t>
            </a:r>
            <a:r>
              <a:rPr lang="en-US" err="1"/>
              <a:t>WinS</a:t>
            </a:r>
            <a:endParaRPr/>
          </a:p>
        </p:txBody>
      </p:sp>
      <p:pic>
        <p:nvPicPr>
          <p:cNvPr id="8" name="Picture 7">
            <a:extLst>
              <a:ext uri="{FF2B5EF4-FFF2-40B4-BE49-F238E27FC236}">
                <a16:creationId xmlns:a16="http://schemas.microsoft.com/office/drawing/2014/main" id="{6A17D89F-2878-C844-A528-D858B67ABE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01158" y="0"/>
            <a:ext cx="11882842" cy="6739120"/>
          </a:xfrm>
          <a:prstGeom prst="rect">
            <a:avLst/>
          </a:prstGeom>
        </p:spPr>
      </p:pic>
      <p:pic>
        <p:nvPicPr>
          <p:cNvPr id="9" name="Picture 8">
            <a:extLst>
              <a:ext uri="{FF2B5EF4-FFF2-40B4-BE49-F238E27FC236}">
                <a16:creationId xmlns:a16="http://schemas.microsoft.com/office/drawing/2014/main" id="{B1016169-C762-1240-A76B-1062985B73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01158" y="6976881"/>
            <a:ext cx="11882842" cy="6739120"/>
          </a:xfrm>
          <a:prstGeom prst="rect">
            <a:avLst/>
          </a:prstGeom>
        </p:spPr>
      </p:pic>
      <p:sp>
        <p:nvSpPr>
          <p:cNvPr id="10" name="Fact information">
            <a:extLst>
              <a:ext uri="{FF2B5EF4-FFF2-40B4-BE49-F238E27FC236}">
                <a16:creationId xmlns:a16="http://schemas.microsoft.com/office/drawing/2014/main" id="{C3AE5FCD-38C0-B64D-B01B-F651F257F9B0}"/>
              </a:ext>
            </a:extLst>
          </p:cNvPr>
          <p:cNvSpPr txBox="1">
            <a:spLocks/>
          </p:cNvSpPr>
          <p:nvPr/>
        </p:nvSpPr>
        <p:spPr>
          <a:xfrm>
            <a:off x="1120422" y="2832410"/>
            <a:ext cx="11213939" cy="10192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rmAutofit/>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hangingPunct="1"/>
            <a:r>
              <a:rPr lang="en-US" sz="4800" b="0" i="0" cap="none">
                <a:solidFill>
                  <a:schemeClr val="bg1"/>
                </a:solidFill>
              </a:rPr>
              <a:t>Intentionally left blank for Chapter use.</a:t>
            </a:r>
          </a:p>
          <a:p>
            <a:pPr hangingPunct="1"/>
            <a:r>
              <a:rPr lang="en-US" sz="4800" b="0" i="0" cap="none">
                <a:solidFill>
                  <a:schemeClr val="bg1"/>
                </a:solidFill>
              </a:rPr>
              <a:t>Outline some of your chapter wins.</a:t>
            </a:r>
          </a:p>
          <a:p>
            <a:pPr hangingPunct="1"/>
            <a:r>
              <a:rPr lang="en-US" sz="4800" b="0" i="0" cap="none">
                <a:solidFill>
                  <a:schemeClr val="bg1"/>
                </a:solidFill>
              </a:rPr>
              <a:t>Replace photos with chapter photos.</a:t>
            </a:r>
          </a:p>
          <a:p>
            <a:pPr hangingPunct="1"/>
            <a:endParaRPr lang="en-US" sz="4800" b="0" i="0" cap="none">
              <a:solidFill>
                <a:schemeClr val="bg1"/>
              </a:solidFill>
            </a:endParaRPr>
          </a:p>
        </p:txBody>
      </p:sp>
      <p:sp>
        <p:nvSpPr>
          <p:cNvPr id="6" name="TextBox 5">
            <a:extLst>
              <a:ext uri="{FF2B5EF4-FFF2-40B4-BE49-F238E27FC236}">
                <a16:creationId xmlns:a16="http://schemas.microsoft.com/office/drawing/2014/main" id="{30C680D6-2CAB-874D-A2D6-37668F1121E6}"/>
              </a:ext>
            </a:extLst>
          </p:cNvPr>
          <p:cNvSpPr txBox="1"/>
          <p:nvPr/>
        </p:nvSpPr>
        <p:spPr>
          <a:xfrm>
            <a:off x="6206673" y="12703330"/>
            <a:ext cx="5737083" cy="498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US" sz="2800"/>
              <a:t>Replace photos with chapter photos &gt;&gt;&gt;</a:t>
            </a:r>
          </a:p>
        </p:txBody>
      </p:sp>
    </p:spTree>
    <p:extLst>
      <p:ext uri="{BB962C8B-B14F-4D97-AF65-F5344CB8AC3E}">
        <p14:creationId xmlns:p14="http://schemas.microsoft.com/office/powerpoint/2010/main" val="30849064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Agenda Title"/>
          <p:cNvSpPr txBox="1">
            <a:spLocks noGrp="1"/>
          </p:cNvSpPr>
          <p:nvPr>
            <p:ph type="title"/>
          </p:nvPr>
        </p:nvSpPr>
        <p:spPr>
          <a:xfrm>
            <a:off x="1295400" y="1620697"/>
            <a:ext cx="21869400" cy="2760803"/>
          </a:xfrm>
          <a:prstGeom prst="rect">
            <a:avLst/>
          </a:prstGeom>
        </p:spPr>
        <p:txBody>
          <a:bodyPr>
            <a:normAutofit/>
          </a:bodyPr>
          <a:lstStyle/>
          <a:p>
            <a:r>
              <a:rPr lang="en-US"/>
              <a:t>Through the years, </a:t>
            </a:r>
            <a:br>
              <a:rPr lang="en-US"/>
            </a:br>
            <a:r>
              <a:rPr lang="en-US"/>
              <a:t>NTEU has won…</a:t>
            </a:r>
            <a:endParaRPr/>
          </a:p>
        </p:txBody>
      </p:sp>
      <p:sp>
        <p:nvSpPr>
          <p:cNvPr id="7" name="Fact information">
            <a:extLst>
              <a:ext uri="{FF2B5EF4-FFF2-40B4-BE49-F238E27FC236}">
                <a16:creationId xmlns:a16="http://schemas.microsoft.com/office/drawing/2014/main" id="{627AC96F-0B19-5E46-8AA1-E13F4CECB1F4}"/>
              </a:ext>
            </a:extLst>
          </p:cNvPr>
          <p:cNvSpPr txBox="1">
            <a:spLocks/>
          </p:cNvSpPr>
          <p:nvPr/>
        </p:nvSpPr>
        <p:spPr>
          <a:xfrm>
            <a:off x="1691922" y="4381500"/>
            <a:ext cx="20736278" cy="84578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39" tIns="45719" rIns="91439" bIns="45719" numCol="2">
            <a:normAutofit fontScale="92500"/>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marL="685800" indent="-685800" hangingPunct="1">
              <a:spcAft>
                <a:spcPts val="3000"/>
              </a:spcAft>
              <a:buFont typeface="Arial" panose="020B0604020202020204" pitchFamily="34" charset="0"/>
              <a:buChar char="•"/>
            </a:pPr>
            <a:r>
              <a:rPr lang="en-US" sz="6000" i="0" cap="none">
                <a:solidFill>
                  <a:schemeClr val="tx1"/>
                </a:solidFill>
              </a:rPr>
              <a:t>Higher Pay Raises</a:t>
            </a:r>
          </a:p>
          <a:p>
            <a:pPr marL="685800" indent="-685800" hangingPunct="1">
              <a:spcAft>
                <a:spcPts val="3000"/>
              </a:spcAft>
              <a:buFont typeface="Arial" panose="020B0604020202020204" pitchFamily="34" charset="0"/>
              <a:buChar char="•"/>
            </a:pPr>
            <a:r>
              <a:rPr lang="en-US" sz="6000" i="0" cap="none">
                <a:solidFill>
                  <a:schemeClr val="tx1"/>
                </a:solidFill>
              </a:rPr>
              <a:t>Paid Parental Leave</a:t>
            </a:r>
          </a:p>
          <a:p>
            <a:pPr marL="685800" indent="-685800" hangingPunct="1">
              <a:spcAft>
                <a:spcPts val="3000"/>
              </a:spcAft>
              <a:buFont typeface="Arial" panose="020B0604020202020204" pitchFamily="34" charset="0"/>
              <a:buChar char="•"/>
            </a:pPr>
            <a:r>
              <a:rPr lang="en-US" sz="6000" i="0" cap="none">
                <a:solidFill>
                  <a:schemeClr val="tx1"/>
                </a:solidFill>
              </a:rPr>
              <a:t>Transit Subsidies</a:t>
            </a:r>
          </a:p>
          <a:p>
            <a:pPr marL="685800" indent="-685800" hangingPunct="1">
              <a:spcAft>
                <a:spcPts val="3000"/>
              </a:spcAft>
              <a:buFont typeface="Arial" panose="020B0604020202020204" pitchFamily="34" charset="0"/>
              <a:buChar char="•"/>
            </a:pPr>
            <a:r>
              <a:rPr lang="en-US" sz="6000" i="0" cap="none">
                <a:solidFill>
                  <a:schemeClr val="tx1"/>
                </a:solidFill>
              </a:rPr>
              <a:t>Guaranteed Back Pay </a:t>
            </a:r>
            <a:br>
              <a:rPr lang="en-US" sz="6000" i="0" cap="none">
                <a:solidFill>
                  <a:schemeClr val="tx1"/>
                </a:solidFill>
              </a:rPr>
            </a:br>
            <a:r>
              <a:rPr lang="en-US" sz="6000" i="0" cap="none">
                <a:solidFill>
                  <a:schemeClr val="tx1"/>
                </a:solidFill>
              </a:rPr>
              <a:t>in a Shutdown</a:t>
            </a:r>
          </a:p>
          <a:p>
            <a:pPr marL="685800" indent="-685800" hangingPunct="1">
              <a:spcAft>
                <a:spcPts val="3000"/>
              </a:spcAft>
              <a:buFont typeface="Arial" panose="020B0604020202020204" pitchFamily="34" charset="0"/>
              <a:buChar char="•"/>
            </a:pPr>
            <a:r>
              <a:rPr lang="en-US" sz="6000" i="0" cap="none">
                <a:solidFill>
                  <a:schemeClr val="tx1"/>
                </a:solidFill>
              </a:rPr>
              <a:t>Millions in Back Pay</a:t>
            </a:r>
          </a:p>
          <a:p>
            <a:pPr marL="685800" indent="-685800" hangingPunct="1">
              <a:spcAft>
                <a:spcPts val="3000"/>
              </a:spcAft>
              <a:buFont typeface="Arial" panose="020B0604020202020204" pitchFamily="34" charset="0"/>
              <a:buChar char="•"/>
            </a:pPr>
            <a:r>
              <a:rPr lang="en-US" sz="6000" i="0" cap="none">
                <a:solidFill>
                  <a:schemeClr val="tx1"/>
                </a:solidFill>
              </a:rPr>
              <a:t>Higher Overtime Rates</a:t>
            </a:r>
          </a:p>
          <a:p>
            <a:pPr marL="685800" indent="-685800" hangingPunct="1">
              <a:spcAft>
                <a:spcPts val="3000"/>
              </a:spcAft>
              <a:buFont typeface="Arial" panose="020B0604020202020204" pitchFamily="34" charset="0"/>
              <a:buChar char="•"/>
            </a:pPr>
            <a:r>
              <a:rPr lang="en-US" sz="6000" i="0" cap="none">
                <a:solidFill>
                  <a:schemeClr val="tx1"/>
                </a:solidFill>
              </a:rPr>
              <a:t>Flexible Spending Accounts</a:t>
            </a:r>
          </a:p>
          <a:p>
            <a:pPr marL="685800" indent="-685800" hangingPunct="1">
              <a:spcAft>
                <a:spcPts val="3000"/>
              </a:spcAft>
              <a:buFont typeface="Arial" panose="020B0604020202020204" pitchFamily="34" charset="0"/>
              <a:buChar char="•"/>
            </a:pPr>
            <a:r>
              <a:rPr lang="en-US" sz="6000" i="0" cap="none">
                <a:solidFill>
                  <a:schemeClr val="tx1"/>
                </a:solidFill>
              </a:rPr>
              <a:t>New Locality Pay Areas</a:t>
            </a:r>
          </a:p>
          <a:p>
            <a:pPr marL="685800" indent="-685800" hangingPunct="1">
              <a:spcAft>
                <a:spcPts val="3000"/>
              </a:spcAft>
              <a:buFont typeface="Arial" panose="020B0604020202020204" pitchFamily="34" charset="0"/>
              <a:buChar char="•"/>
            </a:pPr>
            <a:r>
              <a:rPr lang="en-US" sz="6000" i="0" cap="none">
                <a:solidFill>
                  <a:schemeClr val="tx1"/>
                </a:solidFill>
              </a:rPr>
              <a:t>Student Loan Repayment Programs</a:t>
            </a:r>
          </a:p>
          <a:p>
            <a:pPr marL="685800" indent="-685800" hangingPunct="1">
              <a:spcAft>
                <a:spcPts val="3000"/>
              </a:spcAft>
              <a:buFont typeface="Arial" panose="020B0604020202020204" pitchFamily="34" charset="0"/>
              <a:buChar char="•"/>
            </a:pPr>
            <a:r>
              <a:rPr lang="en-US" sz="6000" i="0" cap="none">
                <a:solidFill>
                  <a:schemeClr val="tx1"/>
                </a:solidFill>
              </a:rPr>
              <a:t>Improvements to the </a:t>
            </a:r>
            <a:br>
              <a:rPr lang="en-US" sz="6000" i="0" cap="none">
                <a:solidFill>
                  <a:schemeClr val="tx1"/>
                </a:solidFill>
              </a:rPr>
            </a:br>
            <a:r>
              <a:rPr lang="en-US" sz="6000" i="0" cap="none">
                <a:solidFill>
                  <a:schemeClr val="tx1"/>
                </a:solidFill>
              </a:rPr>
              <a:t>Thrift Savings Plan</a:t>
            </a:r>
          </a:p>
          <a:p>
            <a:pPr marL="685800" indent="-685800" hangingPunct="1">
              <a:spcAft>
                <a:spcPts val="3000"/>
              </a:spcAft>
              <a:buFont typeface="Arial" panose="020B0604020202020204" pitchFamily="34" charset="0"/>
              <a:buChar char="•"/>
            </a:pPr>
            <a:r>
              <a:rPr lang="en-US" sz="6000" i="0" cap="none">
                <a:solidFill>
                  <a:schemeClr val="tx1"/>
                </a:solidFill>
              </a:rPr>
              <a:t>A Voice in the Political Process</a:t>
            </a:r>
          </a:p>
        </p:txBody>
      </p:sp>
    </p:spTree>
    <p:extLst>
      <p:ext uri="{BB962C8B-B14F-4D97-AF65-F5344CB8AC3E}">
        <p14:creationId xmlns:p14="http://schemas.microsoft.com/office/powerpoint/2010/main" val="33327502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ut it’s hard to ignore the collective voices of a large group of employees calling for positive change.   And that is exactly what a union does.…"/>
          <p:cNvSpPr txBox="1">
            <a:spLocks noGrp="1"/>
          </p:cNvSpPr>
          <p:nvPr>
            <p:ph type="body" sz="half" idx="1"/>
          </p:nvPr>
        </p:nvSpPr>
        <p:spPr>
          <a:xfrm>
            <a:off x="1295400" y="4358641"/>
            <a:ext cx="11442700" cy="8343295"/>
          </a:xfrm>
          <a:prstGeom prst="rect">
            <a:avLst/>
          </a:prstGeom>
        </p:spPr>
        <p:txBody>
          <a:bodyPr>
            <a:normAutofit/>
          </a:bodyPr>
          <a:lstStyle/>
          <a:p>
            <a:r>
              <a:rPr lang="en-US" sz="5000" i="0"/>
              <a:t>After we win a benefit, like telework or alternative work schedules, NTEU vigorously protects these benefits from cuts. </a:t>
            </a:r>
          </a:p>
          <a:p>
            <a:r>
              <a:rPr lang="en-US" sz="5000" i="0"/>
              <a:t>And we make sure management follows the contract and respects your rights.</a:t>
            </a:r>
            <a:endParaRPr sz="5000" i="0"/>
          </a:p>
        </p:txBody>
      </p:sp>
      <p:sp>
        <p:nvSpPr>
          <p:cNvPr id="187" name="SOLIDARITY…"/>
          <p:cNvSpPr txBox="1">
            <a:spLocks noGrp="1"/>
          </p:cNvSpPr>
          <p:nvPr>
            <p:ph type="title"/>
          </p:nvPr>
        </p:nvSpPr>
        <p:spPr>
          <a:xfrm>
            <a:off x="1295399" y="1625601"/>
            <a:ext cx="23088601" cy="2733040"/>
          </a:xfrm>
          <a:prstGeom prst="rect">
            <a:avLst/>
          </a:prstGeom>
        </p:spPr>
        <p:txBody>
          <a:bodyPr>
            <a:noAutofit/>
          </a:bodyPr>
          <a:lstStyle/>
          <a:p>
            <a:r>
              <a:rPr lang="en-US" sz="11700" b="0"/>
              <a:t>We Never stop working.</a:t>
            </a:r>
            <a:br>
              <a:rPr lang="en-US" sz="11700" b="0"/>
            </a:br>
            <a:r>
              <a:rPr sz="11700" b="0"/>
              <a:t> </a:t>
            </a:r>
          </a:p>
        </p:txBody>
      </p:sp>
      <p:pic>
        <p:nvPicPr>
          <p:cNvPr id="2" name="Picture 1">
            <a:extLst>
              <a:ext uri="{FF2B5EF4-FFF2-40B4-BE49-F238E27FC236}">
                <a16:creationId xmlns:a16="http://schemas.microsoft.com/office/drawing/2014/main" id="{B5BEB8C9-20FF-DC17-E29B-6D51EF972636}"/>
              </a:ext>
            </a:extLst>
          </p:cNvPr>
          <p:cNvPicPr>
            <a:picLocks noChangeAspect="1"/>
          </p:cNvPicPr>
          <p:nvPr/>
        </p:nvPicPr>
        <p:blipFill>
          <a:blip r:embed="rId3"/>
          <a:stretch>
            <a:fillRect/>
          </a:stretch>
        </p:blipFill>
        <p:spPr>
          <a:xfrm rot="684469">
            <a:off x="16099290" y="5148026"/>
            <a:ext cx="6989310" cy="6989310"/>
          </a:xfrm>
          <a:prstGeom prst="rect">
            <a:avLst/>
          </a:prstGeom>
        </p:spPr>
      </p:pic>
    </p:spTree>
    <p:extLst>
      <p:ext uri="{BB962C8B-B14F-4D97-AF65-F5344CB8AC3E}">
        <p14:creationId xmlns:p14="http://schemas.microsoft.com/office/powerpoint/2010/main" val="284358373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Notable Quote”"/>
          <p:cNvSpPr txBox="1">
            <a:spLocks noGrp="1"/>
          </p:cNvSpPr>
          <p:nvPr>
            <p:ph type="body" sz="half" idx="1"/>
          </p:nvPr>
        </p:nvSpPr>
        <p:spPr>
          <a:xfrm>
            <a:off x="1439912" y="2133600"/>
            <a:ext cx="21504176" cy="7696753"/>
          </a:xfrm>
          <a:prstGeom prst="rect">
            <a:avLst/>
          </a:prstGeom>
        </p:spPr>
        <p:txBody>
          <a:bodyPr>
            <a:normAutofit/>
          </a:bodyPr>
          <a:lstStyle/>
          <a:p>
            <a:pPr marL="0" indent="0"/>
            <a:r>
              <a:rPr lang="en-US" sz="18000" b="0" cap="none"/>
              <a:t>We have more work to do…</a:t>
            </a:r>
          </a:p>
        </p:txBody>
      </p:sp>
    </p:spTree>
    <p:extLst>
      <p:ext uri="{BB962C8B-B14F-4D97-AF65-F5344CB8AC3E}">
        <p14:creationId xmlns:p14="http://schemas.microsoft.com/office/powerpoint/2010/main" val="28940653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Agenda Title"/>
          <p:cNvSpPr txBox="1">
            <a:spLocks noGrp="1"/>
          </p:cNvSpPr>
          <p:nvPr>
            <p:ph type="title"/>
          </p:nvPr>
        </p:nvSpPr>
        <p:spPr>
          <a:xfrm>
            <a:off x="1295400" y="1620697"/>
            <a:ext cx="21869400" cy="1795603"/>
          </a:xfrm>
          <a:prstGeom prst="rect">
            <a:avLst/>
          </a:prstGeom>
        </p:spPr>
        <p:txBody>
          <a:bodyPr>
            <a:normAutofit/>
          </a:bodyPr>
          <a:lstStyle/>
          <a:p>
            <a:r>
              <a:rPr lang="en-US"/>
              <a:t>NTEU’s priorities are:</a:t>
            </a:r>
          </a:p>
        </p:txBody>
      </p:sp>
      <p:sp>
        <p:nvSpPr>
          <p:cNvPr id="7" name="Fact information">
            <a:extLst>
              <a:ext uri="{FF2B5EF4-FFF2-40B4-BE49-F238E27FC236}">
                <a16:creationId xmlns:a16="http://schemas.microsoft.com/office/drawing/2014/main" id="{627AC96F-0B19-5E46-8AA1-E13F4CECB1F4}"/>
              </a:ext>
            </a:extLst>
          </p:cNvPr>
          <p:cNvSpPr txBox="1">
            <a:spLocks/>
          </p:cNvSpPr>
          <p:nvPr/>
        </p:nvSpPr>
        <p:spPr>
          <a:xfrm>
            <a:off x="1691922" y="3155950"/>
            <a:ext cx="20736278" cy="784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numCol="1" anchor="t">
            <a:normAutofit/>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Improving federal pay</a:t>
            </a: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Protecting and expanding telework </a:t>
            </a: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Securing a paid family leave program</a:t>
            </a: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Defending a well-funded and secure retirement system </a:t>
            </a:r>
            <a:endParaRPr lang="en-US" sz="6000" i="0" cap="none">
              <a:solidFill>
                <a:schemeClr val="tx1"/>
              </a:solidFill>
            </a:endParaRP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Ensuring agencies have adequate funding </a:t>
            </a:r>
            <a:endParaRPr lang="en-US" sz="6000" i="0" cap="none">
              <a:solidFill>
                <a:schemeClr val="tx1"/>
              </a:solidFill>
            </a:endParaRP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Protecting union and workplace rights</a:t>
            </a:r>
          </a:p>
        </p:txBody>
      </p:sp>
      <p:sp>
        <p:nvSpPr>
          <p:cNvPr id="4" name="Fact information">
            <a:extLst>
              <a:ext uri="{FF2B5EF4-FFF2-40B4-BE49-F238E27FC236}">
                <a16:creationId xmlns:a16="http://schemas.microsoft.com/office/drawing/2014/main" id="{389A2FA2-96B5-CC4E-848E-B8B657BC36BF}"/>
              </a:ext>
            </a:extLst>
          </p:cNvPr>
          <p:cNvSpPr txBox="1">
            <a:spLocks/>
          </p:cNvSpPr>
          <p:nvPr/>
        </p:nvSpPr>
        <p:spPr>
          <a:xfrm>
            <a:off x="1295400" y="11326953"/>
            <a:ext cx="20736278" cy="153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numCol="1">
            <a:normAutofit fontScale="92500"/>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hangingPunct="1">
              <a:spcAft>
                <a:spcPts val="3000"/>
              </a:spcAft>
            </a:pPr>
            <a:r>
              <a:rPr lang="en-US" sz="8800" i="0" cap="none">
                <a:solidFill>
                  <a:schemeClr val="tx1"/>
                </a:solidFill>
              </a:rPr>
              <a:t>TOGETHER, we can accomplish all of this.</a:t>
            </a:r>
          </a:p>
        </p:txBody>
      </p:sp>
    </p:spTree>
    <p:extLst>
      <p:ext uri="{BB962C8B-B14F-4D97-AF65-F5344CB8AC3E}">
        <p14:creationId xmlns:p14="http://schemas.microsoft.com/office/powerpoint/2010/main" val="29865307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052402" y="1284610"/>
            <a:ext cx="22186015" cy="1634191"/>
          </a:xfrm>
          <a:prstGeom prst="rect">
            <a:avLst/>
          </a:prstGeom>
        </p:spPr>
        <p:txBody>
          <a:bodyPr anchor="t">
            <a:normAutofit/>
          </a:bodyPr>
          <a:lstStyle>
            <a:lvl1pPr defTabSz="584200">
              <a:defRPr sz="10000" spc="-400">
                <a:solidFill>
                  <a:srgbClr val="FFFFFF"/>
                </a:solidFill>
              </a:defRPr>
            </a:lvl1pPr>
          </a:lstStyle>
          <a:p>
            <a:r>
              <a:rPr lang="en-US"/>
              <a:t>A tale of two agencies</a:t>
            </a:r>
            <a:endParaRPr/>
          </a:p>
        </p:txBody>
      </p:sp>
      <p:graphicFrame>
        <p:nvGraphicFramePr>
          <p:cNvPr id="6" name="Content Placeholder 5">
            <a:extLst>
              <a:ext uri="{FF2B5EF4-FFF2-40B4-BE49-F238E27FC236}">
                <a16:creationId xmlns:a16="http://schemas.microsoft.com/office/drawing/2014/main" id="{E4BA89FD-627C-CE4E-9E44-910319C18CD2}"/>
              </a:ext>
            </a:extLst>
          </p:cNvPr>
          <p:cNvGraphicFramePr>
            <a:graphicFrameLocks/>
          </p:cNvGraphicFramePr>
          <p:nvPr>
            <p:extLst>
              <p:ext uri="{D42A27DB-BD31-4B8C-83A1-F6EECF244321}">
                <p14:modId xmlns:p14="http://schemas.microsoft.com/office/powerpoint/2010/main" val="3347341942"/>
              </p:ext>
            </p:extLst>
          </p:nvPr>
        </p:nvGraphicFramePr>
        <p:xfrm>
          <a:off x="714375" y="2674186"/>
          <a:ext cx="23288625" cy="10127414"/>
        </p:xfrm>
        <a:graphic>
          <a:graphicData uri="http://schemas.openxmlformats.org/drawingml/2006/table">
            <a:tbl>
              <a:tblPr firstRow="1" firstCol="1" bandRow="1">
                <a:tableStyleId>{5C22544A-7EE6-4342-B048-85BDC9FD1C3A}</a:tableStyleId>
              </a:tblPr>
              <a:tblGrid>
                <a:gridCol w="11837226">
                  <a:extLst>
                    <a:ext uri="{9D8B030D-6E8A-4147-A177-3AD203B41FA5}">
                      <a16:colId xmlns:a16="http://schemas.microsoft.com/office/drawing/2014/main" val="2124429261"/>
                    </a:ext>
                  </a:extLst>
                </a:gridCol>
                <a:gridCol w="11451399">
                  <a:extLst>
                    <a:ext uri="{9D8B030D-6E8A-4147-A177-3AD203B41FA5}">
                      <a16:colId xmlns:a16="http://schemas.microsoft.com/office/drawing/2014/main" val="3583270649"/>
                    </a:ext>
                  </a:extLst>
                </a:gridCol>
              </a:tblGrid>
              <a:tr h="2041474">
                <a:tc>
                  <a:txBody>
                    <a:bodyPr/>
                    <a:lstStyle/>
                    <a:p>
                      <a:pPr marL="0" marR="0" algn="ctr" rtl="0" eaLnBrk="1" latinLnBrk="0" hangingPunct="1">
                        <a:spcBef>
                          <a:spcPts val="0"/>
                        </a:spcBef>
                        <a:spcAft>
                          <a:spcPts val="0"/>
                        </a:spcAft>
                      </a:pPr>
                      <a:r>
                        <a:rPr lang="en-US" sz="3600" b="1" i="0" kern="1200">
                          <a:solidFill>
                            <a:schemeClr val="bg1"/>
                          </a:solidFill>
                          <a:effectLst/>
                          <a:latin typeface="Arial Black"/>
                          <a:cs typeface="Arial Black" panose="020B0604020202020204" pitchFamily="34" charset="0"/>
                        </a:rPr>
                        <a:t>FOOD AND NUTRITION SERVICE</a:t>
                      </a:r>
                      <a:br>
                        <a:rPr lang="en-US" sz="3600" b="1" i="0" kern="1200">
                          <a:solidFill>
                            <a:srgbClr val="FFFFFF"/>
                          </a:solidFill>
                          <a:effectLst/>
                          <a:latin typeface="Arial Black"/>
                          <a:cs typeface="Arial Black" panose="020B0604020202020204" pitchFamily="34" charset="0"/>
                        </a:rPr>
                      </a:br>
                      <a:r>
                        <a:rPr lang="en-US" sz="3600" b="1" i="0" u="none" strike="noStrike" kern="1200" noProof="0">
                          <a:solidFill>
                            <a:schemeClr val="tx1"/>
                          </a:solidFill>
                          <a:effectLst/>
                        </a:rPr>
                        <a:t>EMPLOYEES WERE REPRESENTED BY NTEU</a:t>
                      </a:r>
                      <a:endParaRPr lang="en-US" sz="3600" b="1" i="0">
                        <a:solidFill>
                          <a:schemeClr val="tx1"/>
                        </a:solidFill>
                        <a:effectLst/>
                        <a:latin typeface="Arial Black"/>
                        <a:cs typeface="Arial Black" panose="020B0604020202020204" pitchFamily="34" charset="0"/>
                      </a:endParaRPr>
                    </a:p>
                  </a:txBody>
                  <a:tcPr marL="137160" marR="137160" marT="137160" marB="137160" anchor="ctr">
                    <a:lnL w="12700" cmpd="sng">
                      <a:noFill/>
                    </a:lnL>
                    <a:lnR w="76200" cap="flat" cmpd="sng" algn="ctr">
                      <a:solidFill>
                        <a:srgbClr val="0070C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75000"/>
                      </a:schemeClr>
                    </a:solidFill>
                  </a:tcPr>
                </a:tc>
                <a:tc>
                  <a:txBody>
                    <a:bodyPr/>
                    <a:lstStyle/>
                    <a:p>
                      <a:pPr marL="0" marR="0" algn="ctr" rtl="0" eaLnBrk="1" latinLnBrk="0" hangingPunct="1">
                        <a:spcBef>
                          <a:spcPts val="0"/>
                        </a:spcBef>
                        <a:spcAft>
                          <a:spcPts val="0"/>
                        </a:spcAft>
                      </a:pPr>
                      <a:r>
                        <a:rPr lang="en-US" sz="3600" b="1" i="0" kern="1200">
                          <a:solidFill>
                            <a:schemeClr val="bg1"/>
                          </a:solidFill>
                          <a:effectLst/>
                          <a:latin typeface="Arial Black"/>
                          <a:cs typeface="Arial Black" panose="020B0604020202020204" pitchFamily="34" charset="0"/>
                        </a:rPr>
                        <a:t>NATIONAL INSTITUTE OF FOOD AND AGRICULTURE</a:t>
                      </a:r>
                      <a:br>
                        <a:rPr lang="en-US" sz="3600" b="1" i="0" kern="1200">
                          <a:solidFill>
                            <a:srgbClr val="FFFFFF"/>
                          </a:solidFill>
                          <a:effectLst/>
                          <a:latin typeface="Arial Black"/>
                          <a:cs typeface="Arial Black" panose="020B0604020202020204" pitchFamily="34" charset="0"/>
                        </a:rPr>
                      </a:br>
                      <a:r>
                        <a:rPr lang="en-US" sz="3600" b="1" i="0" u="none" strike="noStrike" kern="1200" noProof="0">
                          <a:solidFill>
                            <a:schemeClr val="tx1"/>
                          </a:solidFill>
                          <a:effectLst/>
                        </a:rPr>
                        <a:t>EMPLOYEES WERE NOT REPRESENTED BY NTEU</a:t>
                      </a:r>
                      <a:endParaRPr lang="en-US" sz="3600" b="1" i="0">
                        <a:solidFill>
                          <a:schemeClr val="tx1"/>
                        </a:solidFill>
                        <a:effectLst/>
                        <a:latin typeface="Arial Black"/>
                        <a:cs typeface="Arial Black" panose="020B0604020202020204" pitchFamily="34" charset="0"/>
                      </a:endParaRPr>
                    </a:p>
                  </a:txBody>
                  <a:tcPr marL="137160" marR="137160" marT="137160" marB="137160" anchor="ctr">
                    <a:lnL w="76200" cap="flat" cmpd="sng" algn="ctr">
                      <a:solidFill>
                        <a:srgbClr val="0070C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08722350"/>
                  </a:ext>
                </a:extLst>
              </a:tr>
              <a:tr h="1241638">
                <a:tc gridSpan="2">
                  <a:txBody>
                    <a:bodyPr/>
                    <a:lstStyle/>
                    <a:p>
                      <a:pPr marL="0" marR="0" algn="ctr" rtl="0" eaLnBrk="1" latinLnBrk="0" hangingPunct="1">
                        <a:spcBef>
                          <a:spcPts val="0"/>
                        </a:spcBef>
                        <a:spcAft>
                          <a:spcPts val="0"/>
                        </a:spcAft>
                      </a:pPr>
                      <a:r>
                        <a:rPr lang="en-US" sz="3400" b="1" i="0" kern="1200">
                          <a:solidFill>
                            <a:schemeClr val="bg1"/>
                          </a:solidFill>
                          <a:effectLst/>
                          <a:latin typeface="Arial Black"/>
                          <a:cs typeface="Arial Black" panose="020B0604020202020204" pitchFamily="34" charset="0"/>
                        </a:rPr>
                        <a:t>WHAT HAPPENED WHEN THE AGENCY ENACTED TELEWORK RESTRICTIONS IN JANUARY 2018?</a:t>
                      </a:r>
                      <a:endParaRPr lang="en-US" sz="3400" b="1" i="0">
                        <a:solidFill>
                          <a:schemeClr val="bg1"/>
                        </a:solidFill>
                        <a:effectLst/>
                        <a:latin typeface="Arial Black"/>
                        <a:cs typeface="Arial Black" panose="020B0604020202020204" pitchFamily="34" charset="0"/>
                      </a:endParaRPr>
                    </a:p>
                  </a:txBody>
                  <a:tcPr marL="137160" marR="137160" marT="137160" marB="1371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585561259"/>
                  </a:ext>
                </a:extLst>
              </a:tr>
              <a:tr h="2213355">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Our contract ensured three telework days a week.</a:t>
                      </a:r>
                      <a:endParaRPr lang="en-US" sz="4000" b="0" i="0">
                        <a:solidFill>
                          <a:schemeClr val="tx1"/>
                        </a:solidFill>
                        <a:effectLst/>
                        <a:latin typeface="Arial"/>
                        <a:cs typeface="Arial"/>
                      </a:endParaRPr>
                    </a:p>
                  </a:txBody>
                  <a:tcPr marL="137160" marR="137160" marT="137160" marB="137160">
                    <a:lnL w="12700" cmpd="sng">
                      <a:noFill/>
                    </a:lnL>
                    <a:lnR w="76200" cap="flat" cmpd="sng" algn="ctr">
                      <a:solidFill>
                        <a:srgbClr val="0070C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Employees were restricted to one telework day per week. </a:t>
                      </a:r>
                    </a:p>
                  </a:txBody>
                  <a:tcPr marL="137160" marR="137160" marT="137160" marB="137160">
                    <a:lnL w="76200" cap="flat" cmpd="sng" algn="ctr">
                      <a:solidFill>
                        <a:srgbClr val="0070C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B3CF"/>
                    </a:solidFill>
                  </a:tcPr>
                </a:tc>
                <a:extLst>
                  <a:ext uri="{0D108BD9-81ED-4DB2-BD59-A6C34878D82A}">
                    <a16:rowId xmlns:a16="http://schemas.microsoft.com/office/drawing/2014/main" val="2878074681"/>
                  </a:ext>
                </a:extLst>
              </a:tr>
              <a:tr h="1387155">
                <a:tc gridSpan="2">
                  <a:txBody>
                    <a:bodyPr/>
                    <a:lstStyle/>
                    <a:p>
                      <a:pPr marL="0" marR="0" algn="ctr" rtl="0" eaLnBrk="1" latinLnBrk="0" hangingPunct="1">
                        <a:spcBef>
                          <a:spcPts val="0"/>
                        </a:spcBef>
                        <a:spcAft>
                          <a:spcPts val="0"/>
                        </a:spcAft>
                      </a:pPr>
                      <a:r>
                        <a:rPr lang="en-US" sz="3400" b="1" i="0" kern="1200">
                          <a:solidFill>
                            <a:schemeClr val="bg1"/>
                          </a:solidFill>
                          <a:effectLst/>
                          <a:latin typeface="Arial Black"/>
                          <a:cs typeface="Arial Black" panose="020B0604020202020204" pitchFamily="34" charset="0"/>
                        </a:rPr>
                        <a:t>WHAT HAPPENED WHEN THE AGENCY ANNOUNCED PLANS TO MOVE ITS HEADQUARTERS?</a:t>
                      </a:r>
                      <a:endParaRPr lang="en-US" sz="3400" b="1" i="0">
                        <a:solidFill>
                          <a:schemeClr val="bg1"/>
                        </a:solidFill>
                        <a:effectLst/>
                        <a:latin typeface="Arial Black"/>
                        <a:cs typeface="Arial Black" panose="020B0604020202020204" pitchFamily="34" charset="0"/>
                      </a:endParaRPr>
                    </a:p>
                  </a:txBody>
                  <a:tcPr marL="137160" marR="137160" marT="137160" marB="13716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860082648"/>
                  </a:ext>
                </a:extLst>
              </a:tr>
              <a:tr h="3243792">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The agency moved less than four miles away, near a Metro station. Employees were involved and informed by their union every step of the way. NTEU negotiated a $90/month parking allowance. </a:t>
                      </a:r>
                      <a:endParaRPr lang="en-US" sz="4000" b="0" i="0">
                        <a:solidFill>
                          <a:schemeClr val="tx1"/>
                        </a:solidFill>
                        <a:effectLst/>
                        <a:latin typeface="Arial"/>
                        <a:cs typeface="Arial"/>
                      </a:endParaRPr>
                    </a:p>
                  </a:txBody>
                  <a:tcPr marL="137160" marR="137160" marT="137160" marB="137160">
                    <a:lnL w="12700" cmpd="sng">
                      <a:noFill/>
                    </a:lnL>
                    <a:lnR w="76200" cap="flat" cmpd="sng" algn="ctr">
                      <a:solidFill>
                        <a:srgbClr val="0070C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The agency moved from the D.C. area to Kansas City. Between the telework restrictions and move, a significant number of employees quit.</a:t>
                      </a:r>
                    </a:p>
                  </a:txBody>
                  <a:tcPr marL="137160" marR="137160" marT="137160" marB="137160">
                    <a:lnL w="76200" cap="flat" cmpd="sng" algn="ctr">
                      <a:solidFill>
                        <a:srgbClr val="0070C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B3CF"/>
                    </a:solidFill>
                  </a:tcPr>
                </a:tc>
                <a:extLst>
                  <a:ext uri="{0D108BD9-81ED-4DB2-BD59-A6C34878D82A}">
                    <a16:rowId xmlns:a16="http://schemas.microsoft.com/office/drawing/2014/main" val="1027620045"/>
                  </a:ext>
                </a:extLst>
              </a:tr>
            </a:tbl>
          </a:graphicData>
        </a:graphic>
      </p:graphicFrame>
    </p:spTree>
    <p:extLst>
      <p:ext uri="{BB962C8B-B14F-4D97-AF65-F5344CB8AC3E}">
        <p14:creationId xmlns:p14="http://schemas.microsoft.com/office/powerpoint/2010/main" val="141542851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act information"/>
          <p:cNvSpPr txBox="1">
            <a:spLocks noGrp="1"/>
          </p:cNvSpPr>
          <p:nvPr>
            <p:ph type="body" idx="21"/>
          </p:nvPr>
        </p:nvSpPr>
        <p:spPr>
          <a:xfrm>
            <a:off x="10794380" y="4638907"/>
            <a:ext cx="12370420" cy="7783551"/>
          </a:xfrm>
          <a:prstGeom prst="rect">
            <a:avLst/>
          </a:prstGeom>
        </p:spPr>
        <p:txBody>
          <a:bodyPr>
            <a:normAutofit fontScale="92500"/>
          </a:bodyPr>
          <a:lstStyle/>
          <a:p>
            <a:pPr>
              <a:spcBef>
                <a:spcPts val="0"/>
              </a:spcBef>
            </a:pPr>
            <a:r>
              <a:rPr lang="en-US" sz="8800" i="0" cap="none"/>
              <a:t>We are </a:t>
            </a:r>
            <a:br>
              <a:rPr lang="en-US" sz="8800" i="0" cap="none"/>
            </a:br>
            <a:r>
              <a:rPr lang="en-US" sz="8800" i="0" cap="none"/>
              <a:t>building a stronger future </a:t>
            </a:r>
            <a:br>
              <a:rPr lang="en-US" sz="8800" i="0" cap="none"/>
            </a:br>
            <a:r>
              <a:rPr lang="en-US" sz="8800" i="0" cap="none"/>
              <a:t>for you, your agency </a:t>
            </a:r>
            <a:br>
              <a:rPr lang="en-US" sz="8800" i="0" cap="none"/>
            </a:br>
            <a:r>
              <a:rPr lang="en-US" sz="8800" i="0" cap="none"/>
              <a:t>and our country.</a:t>
            </a:r>
            <a:br>
              <a:rPr lang="en-US" sz="8800" i="0" cap="none"/>
            </a:br>
            <a:br>
              <a:rPr lang="en-US" sz="8800" i="0" cap="none"/>
            </a:br>
            <a:r>
              <a:rPr lang="en-US" sz="8800" i="0" cap="none">
                <a:latin typeface="Arial Black" panose="020B0604020202020204" pitchFamily="34" charset="0"/>
                <a:cs typeface="Arial Black" panose="020B0604020202020204" pitchFamily="34" charset="0"/>
              </a:rPr>
              <a:t>NTEU.org/Join</a:t>
            </a:r>
          </a:p>
        </p:txBody>
      </p:sp>
      <p:sp>
        <p:nvSpPr>
          <p:cNvPr id="228" name="100%"/>
          <p:cNvSpPr txBox="1">
            <a:spLocks noGrp="1"/>
          </p:cNvSpPr>
          <p:nvPr>
            <p:ph type="body" sz="half" idx="1"/>
          </p:nvPr>
        </p:nvSpPr>
        <p:spPr>
          <a:xfrm>
            <a:off x="1295400" y="1936662"/>
            <a:ext cx="21869400" cy="2011673"/>
          </a:xfrm>
          <a:prstGeom prst="rect">
            <a:avLst/>
          </a:prstGeom>
        </p:spPr>
        <p:txBody>
          <a:bodyPr>
            <a:normAutofit/>
          </a:bodyPr>
          <a:lstStyle/>
          <a:p>
            <a:r>
              <a:rPr lang="en-US" sz="13000"/>
              <a:t>Join NTEU Today!</a:t>
            </a:r>
            <a:endParaRPr sz="13000"/>
          </a:p>
        </p:txBody>
      </p:sp>
      <p:pic>
        <p:nvPicPr>
          <p:cNvPr id="3" name="Picture 2" descr="A close-up of hands holding a document&#10;&#10;Description automatically generated">
            <a:extLst>
              <a:ext uri="{FF2B5EF4-FFF2-40B4-BE49-F238E27FC236}">
                <a16:creationId xmlns:a16="http://schemas.microsoft.com/office/drawing/2014/main" id="{15B0D84F-42EE-2F54-943C-D177AFFAE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955" y="9245061"/>
            <a:ext cx="9768467" cy="3623445"/>
          </a:xfrm>
          <a:prstGeom prst="rect">
            <a:avLst/>
          </a:prstGeom>
        </p:spPr>
      </p:pic>
      <p:pic>
        <p:nvPicPr>
          <p:cNvPr id="6" name="Picture 5" descr="A group of people holding signs&#10;&#10;Description automatically generated">
            <a:extLst>
              <a:ext uri="{FF2B5EF4-FFF2-40B4-BE49-F238E27FC236}">
                <a16:creationId xmlns:a16="http://schemas.microsoft.com/office/drawing/2014/main" id="{3F15F9B0-9969-B10E-CD31-5A2FCC6066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956" y="4380808"/>
            <a:ext cx="9768467" cy="4428654"/>
          </a:xfrm>
          <a:prstGeom prst="rect">
            <a:avLst/>
          </a:prstGeom>
        </p:spPr>
      </p:pic>
    </p:spTree>
    <p:extLst>
      <p:ext uri="{BB962C8B-B14F-4D97-AF65-F5344CB8AC3E}">
        <p14:creationId xmlns:p14="http://schemas.microsoft.com/office/powerpoint/2010/main" val="35030489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2334360" y="1101543"/>
            <a:ext cx="11916290" cy="1374957"/>
          </a:xfrm>
          <a:prstGeom prst="rect">
            <a:avLst/>
          </a:prstGeom>
        </p:spPr>
        <p:txBody>
          <a:bodyPr anchor="t">
            <a:normAutofit fontScale="90000"/>
          </a:bodyPr>
          <a:lstStyle>
            <a:lvl1pPr defTabSz="584200">
              <a:defRPr sz="10000" spc="-400">
                <a:solidFill>
                  <a:srgbClr val="FFFFFF"/>
                </a:solidFill>
              </a:defRPr>
            </a:lvl1pPr>
          </a:lstStyle>
          <a:p>
            <a:r>
              <a:rPr lang="en-US" sz="8800"/>
              <a:t>Have a Voice in Your Workplace:</a:t>
            </a:r>
            <a:br>
              <a:rPr lang="en-US" sz="8800"/>
            </a:br>
            <a:br>
              <a:rPr lang="en-US" sz="8800"/>
            </a:br>
            <a:endParaRPr sz="8800"/>
          </a:p>
        </p:txBody>
      </p:sp>
      <p:pic>
        <p:nvPicPr>
          <p:cNvPr id="6" name="IMG_0024.jpg">
            <a:extLst>
              <a:ext uri="{FF2B5EF4-FFF2-40B4-BE49-F238E27FC236}">
                <a16:creationId xmlns:a16="http://schemas.microsoft.com/office/drawing/2014/main" id="{387B249A-C06E-0D49-9495-AFCD32256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1882842" cy="6825482"/>
          </a:xfrm>
          <a:prstGeom prst="rect">
            <a:avLst/>
          </a:prstGeom>
          <a:ln w="12700">
            <a:miter lim="400000"/>
          </a:ln>
        </p:spPr>
      </p:pic>
      <p:pic>
        <p:nvPicPr>
          <p:cNvPr id="7" name="IMG_0024.jpg">
            <a:extLst>
              <a:ext uri="{FF2B5EF4-FFF2-40B4-BE49-F238E27FC236}">
                <a16:creationId xmlns:a16="http://schemas.microsoft.com/office/drawing/2014/main" id="{581674B1-4EB8-3F49-823B-CF8504B139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6976880"/>
            <a:ext cx="11893523" cy="6739120"/>
          </a:xfrm>
          <a:prstGeom prst="rect">
            <a:avLst/>
          </a:prstGeom>
          <a:ln w="12700">
            <a:miter lim="400000"/>
          </a:ln>
        </p:spPr>
      </p:pic>
      <p:sp>
        <p:nvSpPr>
          <p:cNvPr id="2" name="Rectangle 1">
            <a:extLst>
              <a:ext uri="{FF2B5EF4-FFF2-40B4-BE49-F238E27FC236}">
                <a16:creationId xmlns:a16="http://schemas.microsoft.com/office/drawing/2014/main" id="{C10E3123-B94C-0941-B81B-28C6C01B441A}"/>
              </a:ext>
            </a:extLst>
          </p:cNvPr>
          <p:cNvSpPr/>
          <p:nvPr/>
        </p:nvSpPr>
        <p:spPr>
          <a:xfrm>
            <a:off x="12490480" y="3412741"/>
            <a:ext cx="10944740" cy="9201814"/>
          </a:xfrm>
          <a:prstGeom prst="rect">
            <a:avLst/>
          </a:prstGeom>
        </p:spPr>
        <p:txBody>
          <a:bodyPr wrap="square">
            <a:spAutoFit/>
          </a:bodyPr>
          <a:lstStyle/>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Join as a member, </a:t>
            </a:r>
            <a:r>
              <a:rPr lang="en-US" sz="5200" b="1">
                <a:solidFill>
                  <a:schemeClr val="bg1"/>
                </a:solidFill>
                <a:latin typeface="Arial Black" panose="020B0604020202020204" pitchFamily="34" charset="0"/>
                <a:cs typeface="Arial Black" panose="020B0604020202020204" pitchFamily="34" charset="0"/>
              </a:rPr>
              <a:t>nteu.org/join </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Participate in chapter events and </a:t>
            </a:r>
            <a:br>
              <a:rPr lang="en-US" sz="5200">
                <a:solidFill>
                  <a:schemeClr val="bg1"/>
                </a:solidFill>
                <a:latin typeface="Arial" panose="020B0604020202020204" pitchFamily="34" charset="0"/>
                <a:cs typeface="Arial" panose="020B0604020202020204" pitchFamily="34" charset="0"/>
              </a:rPr>
            </a:br>
            <a:r>
              <a:rPr lang="en-US" sz="5200">
                <a:solidFill>
                  <a:schemeClr val="bg1"/>
                </a:solidFill>
                <a:latin typeface="Arial" panose="020B0604020202020204" pitchFamily="34" charset="0"/>
                <a:cs typeface="Arial" panose="020B0604020202020204" pitchFamily="34" charset="0"/>
              </a:rPr>
              <a:t>be engaged </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Be your own advocate </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Know your rights. Make sure you have a copy of your contract</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Contact your chapter for help, questions and concerns</a:t>
            </a:r>
            <a:br>
              <a:rPr lang="en-US" sz="5200">
                <a:solidFill>
                  <a:schemeClr val="bg1"/>
                </a:solidFill>
                <a:latin typeface="Arial" panose="020B0604020202020204" pitchFamily="34" charset="0"/>
                <a:cs typeface="Arial" panose="020B0604020202020204" pitchFamily="34" charset="0"/>
              </a:rPr>
            </a:br>
            <a:endParaRPr lang="en-US" sz="4800">
              <a:solidFill>
                <a:schemeClr val="bg1"/>
              </a:solidFill>
              <a:latin typeface="Arial" panose="020B0604020202020204" pitchFamily="34" charset="0"/>
              <a:cs typeface="Arial" panose="020B0604020202020204" pitchFamily="34" charset="0"/>
            </a:endParaRPr>
          </a:p>
          <a:p>
            <a:pPr algn="l">
              <a:spcBef>
                <a:spcPts val="4000"/>
              </a:spcBef>
            </a:pPr>
            <a:r>
              <a:rPr lang="en-US" sz="6600" b="1">
                <a:solidFill>
                  <a:schemeClr val="bg1"/>
                </a:solidFill>
                <a:latin typeface="Arial Black" panose="020B0604020202020204" pitchFamily="34" charset="0"/>
                <a:cs typeface="Arial Black" panose="020B0604020202020204" pitchFamily="34" charset="0"/>
              </a:rPr>
              <a:t>Together, we can WIN.</a:t>
            </a:r>
          </a:p>
        </p:txBody>
      </p:sp>
    </p:spTree>
    <p:extLst>
      <p:ext uri="{BB962C8B-B14F-4D97-AF65-F5344CB8AC3E}">
        <p14:creationId xmlns:p14="http://schemas.microsoft.com/office/powerpoint/2010/main" val="14901322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2334360" y="3395627"/>
            <a:ext cx="9033485" cy="3399383"/>
          </a:xfrm>
          <a:prstGeom prst="rect">
            <a:avLst/>
          </a:prstGeom>
        </p:spPr>
        <p:txBody>
          <a:bodyPr anchor="t"/>
          <a:lstStyle>
            <a:lvl1pPr defTabSz="584200">
              <a:defRPr sz="10000" spc="-400">
                <a:solidFill>
                  <a:srgbClr val="FFFFFF"/>
                </a:solidFill>
              </a:defRPr>
            </a:lvl1pPr>
          </a:lstStyle>
          <a:p>
            <a:r>
              <a:rPr sz="8000">
                <a:latin typeface="Arial Black"/>
              </a:rPr>
              <a:t>WHY DO WE HAVE A UNION?</a:t>
            </a:r>
            <a:r>
              <a:rPr lang="en-US" sz="8000">
                <a:latin typeface="Arial Black"/>
              </a:rPr>
              <a:t> </a:t>
            </a:r>
            <a:endParaRPr/>
          </a:p>
        </p:txBody>
      </p:sp>
      <p:sp>
        <p:nvSpPr>
          <p:cNvPr id="177" name="Your colleagues wanted a union to represent them with management; AND…"/>
          <p:cNvSpPr txBox="1">
            <a:spLocks noGrp="1"/>
          </p:cNvSpPr>
          <p:nvPr>
            <p:ph type="body" sz="half" idx="4294967295"/>
          </p:nvPr>
        </p:nvSpPr>
        <p:spPr>
          <a:xfrm>
            <a:off x="12334360" y="7014633"/>
            <a:ext cx="11544419" cy="7137401"/>
          </a:xfrm>
          <a:prstGeom prst="rect">
            <a:avLst/>
          </a:prstGeom>
        </p:spPr>
        <p:txBody>
          <a:bodyPr lIns="228600" tIns="228600" rIns="228600" bIns="228600"/>
          <a:lstStyle/>
          <a:p>
            <a:pPr marL="571500" indent="-571500" defTabSz="584200">
              <a:spcBef>
                <a:spcPts val="3300"/>
              </a:spcBef>
              <a:buClr>
                <a:srgbClr val="FFFFFF"/>
              </a:buClr>
              <a:buSzPct val="150000"/>
              <a:buFont typeface="Wingdings" pitchFamily="2" charset="2"/>
              <a:buChar char="§"/>
              <a:defRPr sz="4000" cap="none" spc="0">
                <a:solidFill>
                  <a:srgbClr val="FFFFFF"/>
                </a:solidFill>
              </a:defRPr>
            </a:pPr>
            <a:r>
              <a:rPr i="0" spc="0"/>
              <a:t>Your colleagues wanted a union to represent them with management; AND</a:t>
            </a:r>
          </a:p>
          <a:p>
            <a:pPr marL="571500" indent="-571500" defTabSz="584200">
              <a:spcBef>
                <a:spcPts val="3300"/>
              </a:spcBef>
              <a:buClr>
                <a:srgbClr val="FFFFFF"/>
              </a:buClr>
              <a:buSzPct val="150000"/>
              <a:buFont typeface="Wingdings" pitchFamily="2" charset="2"/>
              <a:buChar char="§"/>
              <a:defRPr sz="4000" cap="none" spc="0">
                <a:solidFill>
                  <a:srgbClr val="FFFFFF"/>
                </a:solidFill>
              </a:defRPr>
            </a:pPr>
            <a:r>
              <a:rPr i="0" spc="0"/>
              <a:t>They wanted NTEU to be their union.</a:t>
            </a:r>
          </a:p>
        </p:txBody>
      </p:sp>
      <p:pic>
        <p:nvPicPr>
          <p:cNvPr id="178" name="thumbnail_NTEU-153-ABU-DHABI.jpg" descr="thumbnail_NTEU-153-ABU-DHAB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59" y="6976881"/>
            <a:ext cx="12065001" cy="6731001"/>
          </a:xfrm>
          <a:prstGeom prst="rect">
            <a:avLst/>
          </a:prstGeom>
          <a:ln w="12700">
            <a:miter lim="400000"/>
          </a:ln>
        </p:spPr>
      </p:pic>
      <p:pic>
        <p:nvPicPr>
          <p:cNvPr id="3" name="Picture 2" descr="A group of men holding signs&#10;&#10;Description automatically generated">
            <a:extLst>
              <a:ext uri="{FF2B5EF4-FFF2-40B4-BE49-F238E27FC236}">
                <a16:creationId xmlns:a16="http://schemas.microsoft.com/office/drawing/2014/main" id="{BFF47889-64CA-9B14-85F4-FEDFCE10DB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9" y="8118"/>
            <a:ext cx="12058700" cy="7006515"/>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tatement"/>
          <p:cNvSpPr txBox="1">
            <a:spLocks noGrp="1"/>
          </p:cNvSpPr>
          <p:nvPr>
            <p:ph type="body" sz="half" idx="1"/>
          </p:nvPr>
        </p:nvSpPr>
        <p:spPr>
          <a:xfrm>
            <a:off x="1298277" y="8585200"/>
            <a:ext cx="21863646" cy="3853767"/>
          </a:xfrm>
          <a:prstGeom prst="rect">
            <a:avLst/>
          </a:prstGeom>
        </p:spPr>
        <p:txBody>
          <a:bodyPr>
            <a:normAutofit/>
          </a:bodyPr>
          <a:lstStyle/>
          <a:p>
            <a:r>
              <a:rPr lang="en-US" sz="4400" b="0" cap="none" spc="0">
                <a:latin typeface="Arial" panose="020B0604020202020204" pitchFamily="34" charset="0"/>
                <a:cs typeface="Arial" panose="020B0604020202020204" pitchFamily="34" charset="0"/>
              </a:rPr>
              <a:t>MISSION: to organize federal employees to work together </a:t>
            </a:r>
            <a:br>
              <a:rPr lang="en-US" sz="4400" b="0" cap="none" spc="0">
                <a:latin typeface="Arial" panose="020B0604020202020204" pitchFamily="34" charset="0"/>
                <a:cs typeface="Arial" panose="020B0604020202020204" pitchFamily="34" charset="0"/>
              </a:rPr>
            </a:br>
            <a:r>
              <a:rPr lang="en-US" sz="4400" b="0" cap="none" spc="0">
                <a:latin typeface="Arial" panose="020B0604020202020204" pitchFamily="34" charset="0"/>
                <a:cs typeface="Arial" panose="020B0604020202020204" pitchFamily="34" charset="0"/>
              </a:rPr>
              <a:t>to ensure that every federal employee is treated with dignity and respect.</a:t>
            </a:r>
            <a:br>
              <a:rPr lang="en-US" sz="4400" b="0" cap="none" spc="0">
                <a:latin typeface="Arial" panose="020B0604020202020204" pitchFamily="34" charset="0"/>
                <a:cs typeface="Arial" panose="020B0604020202020204" pitchFamily="34" charset="0"/>
              </a:rPr>
            </a:br>
            <a:endParaRPr lang="en-US" sz="4400" b="0" cap="none" spc="0">
              <a:latin typeface="Arial" panose="020B0604020202020204" pitchFamily="34" charset="0"/>
              <a:cs typeface="Arial" panose="020B0604020202020204" pitchFamily="34" charset="0"/>
            </a:endParaRPr>
          </a:p>
          <a:p>
            <a:r>
              <a:rPr lang="en-US" sz="4400" i="0" cap="none">
                <a:latin typeface="Arial Black" panose="020B0604020202020204" pitchFamily="34" charset="0"/>
                <a:cs typeface="Arial Black" panose="020B0604020202020204" pitchFamily="34" charset="0"/>
              </a:rPr>
              <a:t>NTEU.org/Join</a:t>
            </a:r>
            <a:endParaRPr lang="en-US" sz="4400" b="0" cap="none" spc="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2FE6904-DD21-C846-8DF9-40EAE1346552}"/>
              </a:ext>
            </a:extLst>
          </p:cNvPr>
          <p:cNvPicPr>
            <a:picLocks noChangeAspect="1"/>
          </p:cNvPicPr>
          <p:nvPr/>
        </p:nvPicPr>
        <p:blipFill>
          <a:blip r:embed="rId3"/>
          <a:stretch>
            <a:fillRect/>
          </a:stretch>
        </p:blipFill>
        <p:spPr>
          <a:xfrm>
            <a:off x="8143073" y="5303866"/>
            <a:ext cx="8097853" cy="3108267"/>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It is tough for one employee to convince all of Congress to provide federal  workers with a higher pay raise or establish a new benefit like paid parental leave."/>
          <p:cNvSpPr txBox="1">
            <a:spLocks noGrp="1"/>
          </p:cNvSpPr>
          <p:nvPr>
            <p:ph type="body" idx="21"/>
          </p:nvPr>
        </p:nvSpPr>
        <p:spPr>
          <a:xfrm>
            <a:off x="1295400" y="8117284"/>
            <a:ext cx="21869400" cy="491766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defTabSz="584200">
              <a:spcBef>
                <a:spcPts val="3200"/>
              </a:spcBef>
              <a:defRPr sz="4700" cap="none" spc="-141"/>
            </a:pPr>
            <a:r>
              <a:rPr i="0"/>
              <a:t>It is tough for one employee to convince all of Congress to provide federal </a:t>
            </a:r>
            <a:br>
              <a:rPr i="0"/>
            </a:br>
            <a:r>
              <a:rPr i="0"/>
              <a:t>workers with a higher pay raise or establish a new benefit like paid parental leave. </a:t>
            </a:r>
          </a:p>
        </p:txBody>
      </p:sp>
      <p:sp>
        <p:nvSpPr>
          <p:cNvPr id="183" name="WHY JOIN A UNION?"/>
          <p:cNvSpPr txBox="1">
            <a:spLocks noGrp="1"/>
          </p:cNvSpPr>
          <p:nvPr>
            <p:ph type="body" sz="half" idx="1"/>
          </p:nvPr>
        </p:nvSpPr>
        <p:spPr>
          <a:prstGeom prst="rect">
            <a:avLst/>
          </a:prstGeom>
        </p:spPr>
        <p:txBody>
          <a:bodyPr>
            <a:normAutofit/>
          </a:bodyPr>
          <a:lstStyle>
            <a:lvl1pPr defTabSz="627379">
              <a:defRPr sz="17024" spc="-340"/>
            </a:lvl1pPr>
          </a:lstStyle>
          <a:p>
            <a:r>
              <a:rPr sz="14200" b="0"/>
              <a:t>WHY JOIN A UNION?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ut it’s hard to ignore the collective voices of a large group of employees calling for positive change.   And that is exactly what a union does.…"/>
          <p:cNvSpPr txBox="1">
            <a:spLocks noGrp="1"/>
          </p:cNvSpPr>
          <p:nvPr>
            <p:ph type="body" sz="half" idx="1"/>
          </p:nvPr>
        </p:nvSpPr>
        <p:spPr>
          <a:prstGeom prst="rect">
            <a:avLst/>
          </a:prstGeom>
        </p:spPr>
        <p:txBody>
          <a:bodyPr>
            <a:normAutofit/>
          </a:bodyPr>
          <a:lstStyle/>
          <a:p>
            <a:r>
              <a:rPr sz="4400" i="0"/>
              <a:t>But it’s hard to ignore the collective voices of a large group of employees calling for positive change. </a:t>
            </a:r>
            <a:br>
              <a:rPr sz="4400" i="0"/>
            </a:br>
            <a:br>
              <a:rPr sz="4400" i="0"/>
            </a:br>
            <a:r>
              <a:rPr sz="4400" i="0"/>
              <a:t>And that is exactly what a union does.</a:t>
            </a:r>
          </a:p>
          <a:p>
            <a:r>
              <a:rPr sz="4400" i="0"/>
              <a:t>And NTEU is pretty darn good at it.</a:t>
            </a:r>
          </a:p>
        </p:txBody>
      </p:sp>
      <p:sp>
        <p:nvSpPr>
          <p:cNvPr id="187" name="SOLIDARITY…"/>
          <p:cNvSpPr txBox="1">
            <a:spLocks noGrp="1"/>
          </p:cNvSpPr>
          <p:nvPr>
            <p:ph type="title"/>
          </p:nvPr>
        </p:nvSpPr>
        <p:spPr>
          <a:xfrm>
            <a:off x="1295400" y="1625600"/>
            <a:ext cx="11442700" cy="3552667"/>
          </a:xfrm>
          <a:prstGeom prst="rect">
            <a:avLst/>
          </a:prstGeom>
        </p:spPr>
        <p:txBody>
          <a:bodyPr>
            <a:noAutofit/>
          </a:bodyPr>
          <a:lstStyle/>
          <a:p>
            <a:r>
              <a:rPr sz="11700" b="0"/>
              <a:t>SOLIDARITY</a:t>
            </a:r>
          </a:p>
          <a:p>
            <a:r>
              <a:rPr sz="11700" b="0"/>
              <a:t>IS POWER </a:t>
            </a:r>
          </a:p>
        </p:txBody>
      </p:sp>
      <p:pic>
        <p:nvPicPr>
          <p:cNvPr id="6" name="DSC_2451.JPG">
            <a:extLst>
              <a:ext uri="{FF2B5EF4-FFF2-40B4-BE49-F238E27FC236}">
                <a16:creationId xmlns:a16="http://schemas.microsoft.com/office/drawing/2014/main" id="{ECA9A75F-1F24-8542-954D-23A63A00B4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32656" y="-1"/>
            <a:ext cx="10351344" cy="1371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Join NTEU by completing a SF-1187 or online nteu/join"/>
          <p:cNvSpPr txBox="1">
            <a:spLocks noGrp="1"/>
          </p:cNvSpPr>
          <p:nvPr>
            <p:ph type="body" idx="22"/>
          </p:nvPr>
        </p:nvSpPr>
        <p:spPr>
          <a:xfrm>
            <a:off x="688895" y="11050239"/>
            <a:ext cx="23088600" cy="1778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fontScale="92500"/>
          </a:bodyPr>
          <a:lstStyle/>
          <a:p>
            <a:pPr>
              <a:defRPr sz="7200" cap="none" spc="-215">
                <a:solidFill>
                  <a:srgbClr val="43729F"/>
                </a:solidFill>
              </a:defRPr>
            </a:pPr>
            <a:r>
              <a:rPr b="0" i="0">
                <a:ea typeface="+mn-ea"/>
                <a:sym typeface="Graphik"/>
              </a:rPr>
              <a:t>Join NTEU by completing a SF-1187 or online </a:t>
            </a:r>
            <a:r>
              <a:rPr lang="en-US" b="0" i="0">
                <a:ea typeface="+mn-ea"/>
                <a:sym typeface="Graphik"/>
              </a:rPr>
              <a:t>at </a:t>
            </a:r>
            <a:r>
              <a:rPr i="0">
                <a:latin typeface="Arial Black" panose="020B0604020202020204" pitchFamily="34" charset="0"/>
                <a:cs typeface="Arial Black" panose="020B0604020202020204" pitchFamily="34" charset="0"/>
              </a:rPr>
              <a:t>nteu</a:t>
            </a:r>
            <a:r>
              <a:rPr lang="en-US" i="0">
                <a:latin typeface="Arial Black" panose="020B0604020202020204" pitchFamily="34" charset="0"/>
                <a:cs typeface="Arial Black" panose="020B0604020202020204" pitchFamily="34" charset="0"/>
              </a:rPr>
              <a:t>.org</a:t>
            </a:r>
            <a:r>
              <a:rPr i="0">
                <a:latin typeface="Arial Black" panose="020B0604020202020204" pitchFamily="34" charset="0"/>
                <a:cs typeface="Arial Black" panose="020B0604020202020204" pitchFamily="34" charset="0"/>
              </a:rPr>
              <a:t>/join </a:t>
            </a:r>
          </a:p>
        </p:txBody>
      </p:sp>
      <p:sp>
        <p:nvSpPr>
          <p:cNvPr id="190" name="NO!…"/>
          <p:cNvSpPr txBox="1">
            <a:spLocks noGrp="1"/>
          </p:cNvSpPr>
          <p:nvPr>
            <p:ph type="body" idx="1"/>
          </p:nvPr>
        </p:nvSpPr>
        <p:spPr>
          <a:xfrm>
            <a:off x="1210733" y="4104681"/>
            <a:ext cx="22406610" cy="6217111"/>
          </a:xfrm>
          <a:prstGeom prst="rect">
            <a:avLst/>
          </a:prstGeom>
        </p:spPr>
        <p:txBody>
          <a:bodyPr>
            <a:normAutofit/>
          </a:bodyPr>
          <a:lstStyle/>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NO!</a:t>
            </a:r>
          </a:p>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As a bargaining unit employee, you are represented by NTEU </a:t>
            </a:r>
          </a:p>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BUT if you want a say in the issues NTEU tackles at the bargaining</a:t>
            </a:r>
            <a:r>
              <a:rPr lang="en-US">
                <a:latin typeface="Arial" panose="020B0604020202020204" pitchFamily="34" charset="0"/>
                <a:cs typeface="Arial" panose="020B0604020202020204" pitchFamily="34" charset="0"/>
              </a:rPr>
              <a:t> </a:t>
            </a:r>
            <a:r>
              <a:rPr>
                <a:latin typeface="Arial" panose="020B0604020202020204" pitchFamily="34" charset="0"/>
                <a:cs typeface="Arial" panose="020B0604020202020204" pitchFamily="34" charset="0"/>
              </a:rPr>
              <a:t>table and in Congress, you need to become a member.</a:t>
            </a:r>
          </a:p>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Don’t be silent!</a:t>
            </a:r>
          </a:p>
        </p:txBody>
      </p:sp>
      <p:sp>
        <p:nvSpPr>
          <p:cNvPr id="191" name="AM I AUTOMATICALLY A MEMBER OF NTEU?"/>
          <p:cNvSpPr txBox="1">
            <a:spLocks noGrp="1"/>
          </p:cNvSpPr>
          <p:nvPr>
            <p:ph type="title"/>
          </p:nvPr>
        </p:nvSpPr>
        <p:spPr>
          <a:prstGeom prst="rect">
            <a:avLst/>
          </a:prstGeom>
        </p:spPr>
        <p:txBody>
          <a:bodyPr>
            <a:noAutofit/>
          </a:bodyPr>
          <a:lstStyle>
            <a:lvl1pPr defTabSz="484886">
              <a:defRPr sz="8300" spc="-332"/>
            </a:lvl1pPr>
          </a:lstStyle>
          <a:p>
            <a:r>
              <a:rPr sz="7400"/>
              <a:t>AM I AUTOMATICALLY A MEMBER OF NTEU?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resentation Title"/>
          <p:cNvSpPr txBox="1">
            <a:spLocks noGrp="1"/>
          </p:cNvSpPr>
          <p:nvPr>
            <p:ph type="ctrTitle"/>
          </p:nvPr>
        </p:nvSpPr>
        <p:spPr>
          <a:xfrm>
            <a:off x="3350174" y="4384675"/>
            <a:ext cx="8302851" cy="4699000"/>
          </a:xfrm>
          <a:prstGeom prst="rect">
            <a:avLst/>
          </a:prstGeom>
        </p:spPr>
        <p:txBody>
          <a:bodyPr>
            <a:normAutofit fontScale="90000"/>
          </a:bodyPr>
          <a:lstStyle/>
          <a:p>
            <a:pPr algn="r"/>
            <a:r>
              <a:rPr lang="en-US"/>
              <a:t>Why should</a:t>
            </a:r>
            <a:br>
              <a:rPr lang="en-US"/>
            </a:br>
            <a:r>
              <a:rPr lang="en-US"/>
              <a:t>I care?</a:t>
            </a:r>
            <a:endParaRPr/>
          </a:p>
        </p:txBody>
      </p:sp>
      <p:pic>
        <p:nvPicPr>
          <p:cNvPr id="4" name="IMG_0024.jpg">
            <a:extLst>
              <a:ext uri="{FF2B5EF4-FFF2-40B4-BE49-F238E27FC236}">
                <a16:creationId xmlns:a16="http://schemas.microsoft.com/office/drawing/2014/main" id="{0064C73A-5529-7A4D-838B-AFE630E038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30977" y="0"/>
            <a:ext cx="11653023"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lide bullet text"/>
          <p:cNvSpPr txBox="1">
            <a:spLocks noGrp="1"/>
          </p:cNvSpPr>
          <p:nvPr>
            <p:ph type="body" idx="1"/>
          </p:nvPr>
        </p:nvSpPr>
        <p:spPr>
          <a:xfrm>
            <a:off x="1295400" y="3057525"/>
            <a:ext cx="21869400" cy="9348292"/>
          </a:xfrm>
          <a:prstGeom prst="rect">
            <a:avLst/>
          </a:prstGeom>
        </p:spPr>
        <p:txBody>
          <a:bodyPr numCol="1">
            <a:noAutofit/>
          </a:bodyPr>
          <a:lstStyle/>
          <a:p>
            <a:pPr marL="1371600" indent="-1371600">
              <a:spcAft>
                <a:spcPts val="1800"/>
              </a:spcAft>
              <a:buFont typeface="+mj-lt"/>
              <a:buAutoNum type="arabicPeriod"/>
            </a:pPr>
            <a:r>
              <a:rPr lang="en-US" sz="8000" i="0"/>
              <a:t>Congress controls your pay and benefits.</a:t>
            </a:r>
          </a:p>
          <a:p>
            <a:pPr marL="1371600" indent="-1371600">
              <a:spcAft>
                <a:spcPts val="1800"/>
              </a:spcAft>
              <a:buFont typeface="+mj-lt"/>
              <a:buAutoNum type="arabicPeriod"/>
            </a:pPr>
            <a:r>
              <a:rPr lang="en-US" sz="8000" i="0"/>
              <a:t>All of the hallmarks of a “good government job” exist because of unions. </a:t>
            </a:r>
          </a:p>
          <a:p>
            <a:pPr marL="1371600" indent="-1371600">
              <a:spcAft>
                <a:spcPts val="1800"/>
              </a:spcAft>
              <a:buFont typeface="+mj-lt"/>
              <a:buAutoNum type="arabicPeriod"/>
            </a:pPr>
            <a:r>
              <a:rPr lang="en-US" sz="8000" i="0"/>
              <a:t>Being part of NTEU gives you a say in the union’s priorities and the issues we will fight for on your behalf.</a:t>
            </a:r>
            <a:endParaRPr sz="8000" i="0"/>
          </a:p>
        </p:txBody>
      </p:sp>
    </p:spTree>
    <p:extLst>
      <p:ext uri="{BB962C8B-B14F-4D97-AF65-F5344CB8AC3E}">
        <p14:creationId xmlns:p14="http://schemas.microsoft.com/office/powerpoint/2010/main" val="12083590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lide Title"/>
          <p:cNvSpPr txBox="1">
            <a:spLocks noGrp="1"/>
          </p:cNvSpPr>
          <p:nvPr>
            <p:ph type="title"/>
          </p:nvPr>
        </p:nvSpPr>
        <p:spPr>
          <a:prstGeom prst="rect">
            <a:avLst/>
          </a:prstGeom>
        </p:spPr>
        <p:txBody>
          <a:bodyPr/>
          <a:lstStyle/>
          <a:p>
            <a:r>
              <a:rPr lang="en-US"/>
              <a:t>What does NTEU do?</a:t>
            </a:r>
            <a:endParaRPr/>
          </a:p>
        </p:txBody>
      </p:sp>
      <p:sp>
        <p:nvSpPr>
          <p:cNvPr id="203" name="Slide bullet text"/>
          <p:cNvSpPr txBox="1">
            <a:spLocks noGrp="1"/>
          </p:cNvSpPr>
          <p:nvPr>
            <p:ph type="body" idx="1"/>
          </p:nvPr>
        </p:nvSpPr>
        <p:spPr>
          <a:xfrm>
            <a:off x="1295400" y="3399083"/>
            <a:ext cx="21869400" cy="9008817"/>
          </a:xfrm>
          <a:prstGeom prst="rect">
            <a:avLst/>
          </a:prstGeom>
        </p:spPr>
        <p:txBody>
          <a:bodyPr numCol="2">
            <a:normAutofit/>
          </a:bodyPr>
          <a:lstStyle/>
          <a:p>
            <a:pPr marL="571500" indent="-571500">
              <a:buFont typeface="Wingdings" pitchFamily="2" charset="2"/>
              <a:buChar char="ü"/>
            </a:pPr>
            <a:r>
              <a:rPr lang="en-US" sz="5400" b="0" i="0"/>
              <a:t>We </a:t>
            </a:r>
            <a:r>
              <a:rPr lang="en-US" sz="5400" i="0"/>
              <a:t>negotiate</a:t>
            </a:r>
            <a:r>
              <a:rPr lang="en-US" sz="5400" b="0" i="0"/>
              <a:t> the most innovative contracts in the federal government.</a:t>
            </a:r>
          </a:p>
          <a:p>
            <a:pPr marL="571500" indent="-571500">
              <a:buFont typeface="Wingdings" pitchFamily="2" charset="2"/>
              <a:buChar char="ü"/>
            </a:pPr>
            <a:r>
              <a:rPr lang="en-US" sz="5400" b="0" i="0"/>
              <a:t>We </a:t>
            </a:r>
            <a:r>
              <a:rPr lang="en-US" sz="5400" i="0"/>
              <a:t>advocate</a:t>
            </a:r>
            <a:r>
              <a:rPr lang="en-US" sz="5400" b="0" i="0"/>
              <a:t> for fair pay, benefits, agency funding and workplace rights on Capitol Hill.</a:t>
            </a:r>
          </a:p>
          <a:p>
            <a:pPr marL="571500" indent="-571500">
              <a:buFont typeface="Wingdings" pitchFamily="2" charset="2"/>
              <a:buChar char="ü"/>
            </a:pPr>
            <a:r>
              <a:rPr lang="en-US" sz="5400" b="0" i="0"/>
              <a:t>We </a:t>
            </a:r>
            <a:r>
              <a:rPr lang="en-US" sz="5400" i="0"/>
              <a:t>win legal battles </a:t>
            </a:r>
            <a:r>
              <a:rPr lang="en-US" sz="5400" b="0" i="0"/>
              <a:t>resulting in higher overtime rates, millions in back pay and expanded rights.</a:t>
            </a:r>
          </a:p>
          <a:p>
            <a:pPr marL="571500" indent="-571500">
              <a:buFont typeface="Wingdings" pitchFamily="2" charset="2"/>
              <a:buChar char="ü"/>
            </a:pPr>
            <a:r>
              <a:rPr lang="en-US" sz="5400" b="0" i="0"/>
              <a:t>We </a:t>
            </a:r>
            <a:r>
              <a:rPr lang="en-US" sz="5400" i="0"/>
              <a:t>keep you informed </a:t>
            </a:r>
            <a:r>
              <a:rPr lang="en-US" sz="5400" b="0" i="0"/>
              <a:t>of breaking news and information you need to navigate work.</a:t>
            </a:r>
          </a:p>
          <a:p>
            <a:pPr marL="571500" indent="-571500">
              <a:buFont typeface="Wingdings" pitchFamily="2" charset="2"/>
              <a:buChar char="ü"/>
            </a:pPr>
            <a:r>
              <a:rPr lang="en-US" sz="5400" b="0" i="0"/>
              <a:t>We </a:t>
            </a:r>
            <a:r>
              <a:rPr lang="en-US" sz="5400" i="0"/>
              <a:t>save you money </a:t>
            </a:r>
            <a:r>
              <a:rPr lang="en-US" sz="5400" b="0" i="0"/>
              <a:t>on insurance, tax preparation, travel, professional services and more.</a:t>
            </a:r>
          </a:p>
          <a:p>
            <a:pPr marL="571500" indent="-571500">
              <a:buFont typeface="Wingdings" pitchFamily="2" charset="2"/>
              <a:buChar char="ü"/>
            </a:pPr>
            <a:r>
              <a:rPr lang="en-US" sz="5400" b="0" i="0"/>
              <a:t>We are in the workplace to answer questions, </a:t>
            </a:r>
            <a:r>
              <a:rPr lang="en-US" sz="5400" i="0"/>
              <a:t>solve problems</a:t>
            </a:r>
            <a:r>
              <a:rPr lang="en-US" sz="5400" b="0" i="0"/>
              <a:t> and provide advice.</a:t>
            </a:r>
          </a:p>
        </p:txBody>
      </p:sp>
    </p:spTree>
  </p:cSld>
  <p:clrMapOvr>
    <a:masterClrMapping/>
  </p:clrMapOvr>
  <p:transition spd="med"/>
</p:sld>
</file>

<file path=ppt/theme/theme1.xml><?xml version="1.0" encoding="utf-8"?>
<a:theme xmlns:a="http://schemas.openxmlformats.org/drawingml/2006/main" name="27_Showcas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7B678F1B1D41A6E5A68DB3F0BB92" ma:contentTypeVersion="18" ma:contentTypeDescription="Create a new document." ma:contentTypeScope="" ma:versionID="4911669f5f551b991b8763f815b991b9">
  <xsd:schema xmlns:xsd="http://www.w3.org/2001/XMLSchema" xmlns:xs="http://www.w3.org/2001/XMLSchema" xmlns:p="http://schemas.microsoft.com/office/2006/metadata/properties" xmlns:ns2="83a1d3fe-5523-40c3-87b9-845c2878c77a" xmlns:ns3="a2689fc0-a6ea-4402-93a1-de758133297f" targetNamespace="http://schemas.microsoft.com/office/2006/metadata/properties" ma:root="true" ma:fieldsID="b84063ec89f195f2efdbc46ed1752c76" ns2:_="" ns3:_="">
    <xsd:import namespace="83a1d3fe-5523-40c3-87b9-845c2878c77a"/>
    <xsd:import namespace="a2689fc0-a6ea-4402-93a1-de75813329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1d3fe-5523-40c3-87b9-845c2878c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025220-abd7-486a-a74f-723691384d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89fc0-a6ea-4402-93a1-de75813329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d99de70-cf7e-47cb-92da-46209d979ea1}" ma:internalName="TaxCatchAll" ma:showField="CatchAllData" ma:web="a2689fc0-a6ea-4402-93a1-de75813329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2689fc0-a6ea-4402-93a1-de758133297f">
      <UserInfo>
        <DisplayName>Cassia Pangas</DisplayName>
        <AccountId>94</AccountId>
        <AccountType/>
      </UserInfo>
      <UserInfo>
        <DisplayName>Nicole Makeig</DisplayName>
        <AccountId>11</AccountId>
        <AccountType/>
      </UserInfo>
      <UserInfo>
        <DisplayName>John Punsalan</DisplayName>
        <AccountId>15</AccountId>
        <AccountType/>
      </UserInfo>
      <UserInfo>
        <DisplayName>Sheila McCormick</DisplayName>
        <AccountId>14</AccountId>
        <AccountType/>
      </UserInfo>
    </SharedWithUsers>
    <lcf76f155ced4ddcb4097134ff3c332f xmlns="83a1d3fe-5523-40c3-87b9-845c2878c77a">
      <Terms xmlns="http://schemas.microsoft.com/office/infopath/2007/PartnerControls"/>
    </lcf76f155ced4ddcb4097134ff3c332f>
    <TaxCatchAll xmlns="a2689fc0-a6ea-4402-93a1-de75813329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C7D2DB-47EB-4DBA-8FBF-C4D3D3114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a1d3fe-5523-40c3-87b9-845c2878c77a"/>
    <ds:schemaRef ds:uri="a2689fc0-a6ea-4402-93a1-de7581332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9BC2FA-E40A-49B3-B355-7EC96C30F770}">
  <ds:schemaRefs>
    <ds:schemaRef ds:uri="83a1d3fe-5523-40c3-87b9-845c2878c77a"/>
    <ds:schemaRef ds:uri="a2689fc0-a6ea-4402-93a1-de75813329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3EB4BDC-B596-4726-B99C-731B2A2DDB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2449</Words>
  <Application>Microsoft Office PowerPoint</Application>
  <PresentationFormat>Custom</PresentationFormat>
  <Paragraphs>188</Paragraphs>
  <Slides>30</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30</vt:i4>
      </vt:variant>
    </vt:vector>
  </HeadingPairs>
  <TitlesOfParts>
    <vt:vector size="46" baseType="lpstr">
      <vt:lpstr>aktiv-grotesk</vt:lpstr>
      <vt:lpstr>Arial</vt:lpstr>
      <vt:lpstr>Arial Black</vt:lpstr>
      <vt:lpstr>Avenir</vt:lpstr>
      <vt:lpstr>Calibri</vt:lpstr>
      <vt:lpstr>Calibri Light</vt:lpstr>
      <vt:lpstr>Google Sans</vt:lpstr>
      <vt:lpstr>Graphik Compact Regular</vt:lpstr>
      <vt:lpstr>Graphik-SemiboldItalic</vt:lpstr>
      <vt:lpstr>Helvetica Neue</vt:lpstr>
      <vt:lpstr>Lupino Sans</vt:lpstr>
      <vt:lpstr>TisaPro</vt:lpstr>
      <vt:lpstr>Verdana</vt:lpstr>
      <vt:lpstr>Wingdings</vt:lpstr>
      <vt:lpstr>27_Showcase</vt:lpstr>
      <vt:lpstr>Custom Design</vt:lpstr>
      <vt:lpstr>Welcome to NTEU</vt:lpstr>
      <vt:lpstr>What is a Union?</vt:lpstr>
      <vt:lpstr>WHY DO WE HAVE A UNION? </vt:lpstr>
      <vt:lpstr>PowerPoint Presentation</vt:lpstr>
      <vt:lpstr>SOLIDARITY IS POWER </vt:lpstr>
      <vt:lpstr>AM I AUTOMATICALLY A MEMBER OF NTEU? </vt:lpstr>
      <vt:lpstr>Why should I care?</vt:lpstr>
      <vt:lpstr>PowerPoint Presentation</vt:lpstr>
      <vt:lpstr>What does NTEU do?</vt:lpstr>
      <vt:lpstr>Where do my union dues go?</vt:lpstr>
      <vt:lpstr>What is “the contract?”</vt:lpstr>
      <vt:lpstr>PowerPoint Presentation</vt:lpstr>
      <vt:lpstr>Why should I be an engaged member? </vt:lpstr>
      <vt:lpstr>PowerPoint Presentation</vt:lpstr>
      <vt:lpstr>We are part of a movement</vt:lpstr>
      <vt:lpstr>PowerPoint Presentation</vt:lpstr>
      <vt:lpstr>NTEU is your union </vt:lpstr>
      <vt:lpstr>WE ARE  A COMMUNITY</vt:lpstr>
      <vt:lpstr>NTEU represents employees  in 36 Departments and agencies </vt:lpstr>
      <vt:lpstr>We accomplish more together.  </vt:lpstr>
      <vt:lpstr>Your Local NTEU Chapter</vt:lpstr>
      <vt:lpstr>Chapter WinS</vt:lpstr>
      <vt:lpstr>Through the years,  NTEU has won…</vt:lpstr>
      <vt:lpstr>We Never stop working.  </vt:lpstr>
      <vt:lpstr>PowerPoint Presentation</vt:lpstr>
      <vt:lpstr>NTEU’s priorities are:</vt:lpstr>
      <vt:lpstr>A tale of two agencies</vt:lpstr>
      <vt:lpstr>PowerPoint Presentation</vt:lpstr>
      <vt:lpstr>Have a Voice in Your Workplace: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NTEU</dc:title>
  <dc:creator>Stacy Neidoff</dc:creator>
  <cp:lastModifiedBy>Nicole Makeig</cp:lastModifiedBy>
  <cp:revision>4</cp:revision>
  <dcterms:modified xsi:type="dcterms:W3CDTF">2024-10-04T14:03:47Z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0x01010078737B678F1B1D41A6E5A68DB3F0BB92</vt:lpwstr>
  </property>
  <property fmtid="{D5CDD505-2E9C-101B-9397-08002B2CF9AE}" pid="3" name="MediaServiceImageTags">
    <vt:lpwstr/>
  </property>
</Properties>
</file>