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9"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68"/>
    <p:restoredTop sz="94744"/>
  </p:normalViewPr>
  <p:slideViewPr>
    <p:cSldViewPr snapToGrid="0">
      <p:cViewPr varScale="1">
        <p:scale>
          <a:sx n="108" d="100"/>
          <a:sy n="108" d="100"/>
        </p:scale>
        <p:origin x="7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5B662-5134-CA2D-7351-8FA36BC8AF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6AD3C0-4A6F-1A84-9659-E2A14AD7AE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F159ED-B967-C4E6-E0E5-67E8C5ADE97C}"/>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CB918A29-0ED7-E3BA-69B2-8CC93AF4D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02CA9-0463-F6BD-E295-966809CECB80}"/>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49038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6E1B-D602-5F23-05ED-45FC49AA8D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C7388B-0ED5-237C-923B-F140DCFC01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115574-A4E8-4483-BD5B-6D3A1366BD08}"/>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8FD283BB-B917-2085-4D06-32ADD63BE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076DE8-2414-6833-9F0D-5A2CA910F94D}"/>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286003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E9AFDB-25F4-1A5F-56F4-485B1C7DEF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F92140-A192-D473-BD91-364936E24F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393632-BA43-CDB3-316C-7547FFD134D3}"/>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618DBBE7-1FD9-E466-9A16-69F74C188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7DEE8-84A1-1028-23A8-D104E0A38C5A}"/>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86555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98CD-C616-EC44-D62C-DA5C9DD56B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C905A3-6351-6D16-5966-F1EFB159F3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281E21-FFF5-C6C6-A175-DB27A62FBC01}"/>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AD5EAB12-1591-3B4A-8905-9CEFCEB53A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03109-CAF0-4729-E075-BBCED962A858}"/>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26505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7455A-85D1-180E-096A-A5F965A34C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00A7DF-F990-FB2F-FE3C-5D9981B4F1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EEDA73-E317-A62A-B5CB-B87CC639B87E}"/>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9DA55ECA-439A-69FB-7339-164700A139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91A68-6437-D7AE-7B55-62E1A71EC915}"/>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221634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ACCE-677F-1C5A-3398-9D881CF06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3B6992-ECBA-0382-45DD-DF767421EC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07AEE5-2470-76F7-50E2-22D0D19761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819D07-DFC5-408C-D1F2-2D8C13BED06B}"/>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6" name="Footer Placeholder 5">
            <a:extLst>
              <a:ext uri="{FF2B5EF4-FFF2-40B4-BE49-F238E27FC236}">
                <a16:creationId xmlns:a16="http://schemas.microsoft.com/office/drawing/2014/main" id="{D5F6FC90-C3C5-81BC-3320-8EAEC60557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0AA660-8DD0-881A-F972-F25019AD3AA3}"/>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22686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C9B13-68E4-D3AC-68FF-E59878826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C59545-D5CA-0507-93F8-DB6E3226E9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B198D7-DEDD-83F2-F2D9-39888C8982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0237BC-4506-8A89-24CE-6890CB027A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F040E4-F3FC-FFE5-B47A-97B1217F52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B124B3-D0A4-2E9F-35F2-C1ADC31036C6}"/>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8" name="Footer Placeholder 7">
            <a:extLst>
              <a:ext uri="{FF2B5EF4-FFF2-40B4-BE49-F238E27FC236}">
                <a16:creationId xmlns:a16="http://schemas.microsoft.com/office/drawing/2014/main" id="{B6D9045C-9C1B-04E2-FCF4-C49BD70FB5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47D287-65CC-E9F5-A2CE-DC2EFED1159E}"/>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191794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A207-81B9-EA0B-5FA1-175216C432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19D8ED-18E2-E5B7-726E-498716EAD1A6}"/>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4" name="Footer Placeholder 3">
            <a:extLst>
              <a:ext uri="{FF2B5EF4-FFF2-40B4-BE49-F238E27FC236}">
                <a16:creationId xmlns:a16="http://schemas.microsoft.com/office/drawing/2014/main" id="{AFA31473-5342-DF73-31FA-08332698BD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E2CD54-4739-0129-E832-620176DCDC46}"/>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120240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A614D-96F0-17B8-914C-4BFBB09F6C97}"/>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3" name="Footer Placeholder 2">
            <a:extLst>
              <a:ext uri="{FF2B5EF4-FFF2-40B4-BE49-F238E27FC236}">
                <a16:creationId xmlns:a16="http://schemas.microsoft.com/office/drawing/2014/main" id="{F5DB2D97-D222-9BA3-7448-F8C310FBAD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B734D9-E601-AF91-6614-4C0D6FF4273E}"/>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87011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F3200-D4C2-5933-5EB8-9E3B224AE1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7757A0-1090-D10D-A245-11F3D47BF5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8D104F-062F-3ACF-626A-990F2817A9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1C8AFD-4A35-21C7-3120-C4DD046A0D8E}"/>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6" name="Footer Placeholder 5">
            <a:extLst>
              <a:ext uri="{FF2B5EF4-FFF2-40B4-BE49-F238E27FC236}">
                <a16:creationId xmlns:a16="http://schemas.microsoft.com/office/drawing/2014/main" id="{CC503191-017F-816A-9177-A28A93DD08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2CB809-C3FC-4792-1EDB-511EC109B0C0}"/>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178872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2F345-3D28-7B87-19E5-5AE2CFB950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9B7F3C-3421-4B27-01C7-EC98084CF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F849C8-585B-AA30-E76B-2B3531B81D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6F57D-30AC-BF58-D898-D8F7858BCD1F}"/>
              </a:ext>
            </a:extLst>
          </p:cNvPr>
          <p:cNvSpPr>
            <a:spLocks noGrp="1"/>
          </p:cNvSpPr>
          <p:nvPr>
            <p:ph type="dt" sz="half" idx="10"/>
          </p:nvPr>
        </p:nvSpPr>
        <p:spPr/>
        <p:txBody>
          <a:bodyPr/>
          <a:lstStyle/>
          <a:p>
            <a:fld id="{111D055C-92D3-8543-940A-2E5F5FA830CB}" type="datetimeFigureOut">
              <a:rPr lang="en-US" smtClean="0"/>
              <a:t>8/10/2022</a:t>
            </a:fld>
            <a:endParaRPr lang="en-US"/>
          </a:p>
        </p:txBody>
      </p:sp>
      <p:sp>
        <p:nvSpPr>
          <p:cNvPr id="6" name="Footer Placeholder 5">
            <a:extLst>
              <a:ext uri="{FF2B5EF4-FFF2-40B4-BE49-F238E27FC236}">
                <a16:creationId xmlns:a16="http://schemas.microsoft.com/office/drawing/2014/main" id="{7F2B1180-A19F-3949-B82C-5BC46B601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E21C17-333B-5903-94D8-409F3330C247}"/>
              </a:ext>
            </a:extLst>
          </p:cNvPr>
          <p:cNvSpPr>
            <a:spLocks noGrp="1"/>
          </p:cNvSpPr>
          <p:nvPr>
            <p:ph type="sldNum" sz="quarter" idx="12"/>
          </p:nvPr>
        </p:nvSpPr>
        <p:spPr/>
        <p:txBody>
          <a:bodyPr/>
          <a:lstStyle/>
          <a:p>
            <a:fld id="{75D11216-1471-1A41-AE21-6C206B34D3F7}" type="slidenum">
              <a:rPr lang="en-US" smtClean="0"/>
              <a:t>‹#›</a:t>
            </a:fld>
            <a:endParaRPr lang="en-US"/>
          </a:p>
        </p:txBody>
      </p:sp>
    </p:spTree>
    <p:extLst>
      <p:ext uri="{BB962C8B-B14F-4D97-AF65-F5344CB8AC3E}">
        <p14:creationId xmlns:p14="http://schemas.microsoft.com/office/powerpoint/2010/main" val="1411712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06C653-E946-F994-EE09-68133008A8AE}"/>
              </a:ext>
            </a:extLst>
          </p:cNvPr>
          <p:cNvSpPr>
            <a:spLocks noGrp="1"/>
          </p:cNvSpPr>
          <p:nvPr>
            <p:ph type="title"/>
          </p:nvPr>
        </p:nvSpPr>
        <p:spPr>
          <a:xfrm>
            <a:off x="838200" y="157480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ADE5C4-D97A-9D1A-3299-BB482E0A703D}"/>
              </a:ext>
            </a:extLst>
          </p:cNvPr>
          <p:cNvSpPr>
            <a:spLocks noGrp="1"/>
          </p:cNvSpPr>
          <p:nvPr>
            <p:ph type="body" idx="1"/>
          </p:nvPr>
        </p:nvSpPr>
        <p:spPr>
          <a:xfrm>
            <a:off x="838200" y="3035300"/>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BA476-0555-4A40-26DF-1A26BE44CC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D055C-92D3-8543-940A-2E5F5FA830CB}" type="datetimeFigureOut">
              <a:rPr lang="en-US" smtClean="0"/>
              <a:t>8/10/2022</a:t>
            </a:fld>
            <a:endParaRPr lang="en-US"/>
          </a:p>
        </p:txBody>
      </p:sp>
      <p:sp>
        <p:nvSpPr>
          <p:cNvPr id="5" name="Footer Placeholder 4">
            <a:extLst>
              <a:ext uri="{FF2B5EF4-FFF2-40B4-BE49-F238E27FC236}">
                <a16:creationId xmlns:a16="http://schemas.microsoft.com/office/drawing/2014/main" id="{800583BE-DB12-59BD-B949-23217D83C3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1460E4-CC47-90B2-85E8-9CE9635E51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11216-1471-1A41-AE21-6C206B34D3F7}" type="slidenum">
              <a:rPr lang="en-US" smtClean="0"/>
              <a:t>‹#›</a:t>
            </a:fld>
            <a:endParaRPr lang="en-US"/>
          </a:p>
        </p:txBody>
      </p:sp>
      <p:pic>
        <p:nvPicPr>
          <p:cNvPr id="12" name="Picture 11">
            <a:extLst>
              <a:ext uri="{FF2B5EF4-FFF2-40B4-BE49-F238E27FC236}">
                <a16:creationId xmlns:a16="http://schemas.microsoft.com/office/drawing/2014/main" id="{7B736946-E0B0-9333-1269-B676C9C2F778}"/>
              </a:ext>
            </a:extLst>
          </p:cNvPr>
          <p:cNvPicPr>
            <a:picLocks noChangeAspect="1"/>
          </p:cNvPicPr>
          <p:nvPr userDrawn="1"/>
        </p:nvPicPr>
        <p:blipFill>
          <a:blip r:embed="rId13"/>
          <a:stretch>
            <a:fillRect/>
          </a:stretch>
        </p:blipFill>
        <p:spPr>
          <a:xfrm>
            <a:off x="-1" y="48060"/>
            <a:ext cx="12197405" cy="2217710"/>
          </a:xfrm>
          <a:prstGeom prst="rect">
            <a:avLst/>
          </a:prstGeom>
        </p:spPr>
      </p:pic>
    </p:spTree>
    <p:extLst>
      <p:ext uri="{BB962C8B-B14F-4D97-AF65-F5344CB8AC3E}">
        <p14:creationId xmlns:p14="http://schemas.microsoft.com/office/powerpoint/2010/main" val="2429549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2060"/>
          </a:solidFill>
          <a:latin typeface="Minion Pro" panose="02040503050306020203" pitchFamily="18" charset="0"/>
          <a:ea typeface="+mj-ea"/>
          <a:cs typeface="+mj-cs"/>
        </a:defRPr>
      </a:lvl1pPr>
    </p:titleStyle>
    <p:bodyStyle>
      <a:lvl1pPr marL="514350" indent="-514350" algn="l" defTabSz="914400" rtl="0" eaLnBrk="1" latinLnBrk="0" hangingPunct="1">
        <a:lnSpc>
          <a:spcPct val="90000"/>
        </a:lnSpc>
        <a:spcBef>
          <a:spcPts val="1000"/>
        </a:spcBef>
        <a:buClr>
          <a:srgbClr val="FF0000"/>
        </a:buClr>
        <a:buFont typeface="+mj-lt"/>
        <a:buAutoNum type="alphaUcPeriod"/>
        <a:defRPr sz="2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14400" indent="-457200" algn="l" defTabSz="914400" rtl="0" eaLnBrk="1" latinLnBrk="0" hangingPunct="1">
        <a:lnSpc>
          <a:spcPct val="90000"/>
        </a:lnSpc>
        <a:spcBef>
          <a:spcPts val="500"/>
        </a:spcBef>
        <a:buClr>
          <a:srgbClr val="FF0000"/>
        </a:buClr>
        <a:buFont typeface="+mj-lt"/>
        <a:buAutoNum type="alphaUcPeriod"/>
        <a:defRPr sz="2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371600" indent="-457200" algn="l" defTabSz="914400" rtl="0" eaLnBrk="1" latinLnBrk="0" hangingPunct="1">
        <a:lnSpc>
          <a:spcPct val="90000"/>
        </a:lnSpc>
        <a:spcBef>
          <a:spcPts val="500"/>
        </a:spcBef>
        <a:buClr>
          <a:srgbClr val="FF0000"/>
        </a:buClr>
        <a:buFont typeface="+mj-lt"/>
        <a:buAutoNum type="alphaUcPeriod"/>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714500" indent="-342900" algn="l" defTabSz="914400" rtl="0" eaLnBrk="1" latinLnBrk="0" hangingPunct="1">
        <a:lnSpc>
          <a:spcPct val="90000"/>
        </a:lnSpc>
        <a:spcBef>
          <a:spcPts val="500"/>
        </a:spcBef>
        <a:buClr>
          <a:srgbClr val="FF0000"/>
        </a:buClr>
        <a:buFont typeface="+mj-lt"/>
        <a:buAutoNum type="alphaUcPeriod"/>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171700" indent="-342900" algn="l" defTabSz="914400" rtl="0" eaLnBrk="1" latinLnBrk="0" hangingPunct="1">
        <a:lnSpc>
          <a:spcPct val="90000"/>
        </a:lnSpc>
        <a:spcBef>
          <a:spcPts val="500"/>
        </a:spcBef>
        <a:buClr>
          <a:srgbClr val="FF0000"/>
        </a:buClr>
        <a:buFont typeface="+mj-lt"/>
        <a:buAutoNum type="alphaUcPeriod"/>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029C02-13B2-98AA-F82E-DF6CAA8459F0}"/>
              </a:ext>
            </a:extLst>
          </p:cNvPr>
          <p:cNvSpPr/>
          <p:nvPr/>
        </p:nvSpPr>
        <p:spPr>
          <a:xfrm>
            <a:off x="0" y="3159760"/>
            <a:ext cx="12192000" cy="36982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id="{51744C9C-E43E-F6E0-D285-57891CCA8092}"/>
              </a:ext>
            </a:extLst>
          </p:cNvPr>
          <p:cNvPicPr>
            <a:picLocks noChangeAspect="1"/>
          </p:cNvPicPr>
          <p:nvPr/>
        </p:nvPicPr>
        <p:blipFill>
          <a:blip r:embed="rId2"/>
          <a:stretch>
            <a:fillRect/>
          </a:stretch>
        </p:blipFill>
        <p:spPr>
          <a:xfrm>
            <a:off x="377522" y="409942"/>
            <a:ext cx="2734344" cy="1093738"/>
          </a:xfrm>
          <a:prstGeom prst="rect">
            <a:avLst/>
          </a:prstGeom>
        </p:spPr>
      </p:pic>
      <p:sp>
        <p:nvSpPr>
          <p:cNvPr id="5" name="TextBox 4">
            <a:extLst>
              <a:ext uri="{FF2B5EF4-FFF2-40B4-BE49-F238E27FC236}">
                <a16:creationId xmlns:a16="http://schemas.microsoft.com/office/drawing/2014/main" id="{8B1ED5B5-F989-3323-4D6D-E146DCDA76FC}"/>
              </a:ext>
            </a:extLst>
          </p:cNvPr>
          <p:cNvSpPr txBox="1"/>
          <p:nvPr/>
        </p:nvSpPr>
        <p:spPr>
          <a:xfrm>
            <a:off x="1220670" y="3429000"/>
            <a:ext cx="9750660" cy="1323439"/>
          </a:xfrm>
          <a:prstGeom prst="rect">
            <a:avLst/>
          </a:prstGeom>
          <a:noFill/>
        </p:spPr>
        <p:txBody>
          <a:bodyPr wrap="square" rtlCol="0">
            <a:spAutoFit/>
          </a:bodyPr>
          <a:lstStyle/>
          <a:p>
            <a:pPr algn="ctr"/>
            <a:r>
              <a:rPr lang="en-US" sz="8000" b="1" dirty="0">
                <a:solidFill>
                  <a:schemeClr val="bg1"/>
                </a:solidFill>
                <a:latin typeface="Minion Pro" panose="02040503050306020203" pitchFamily="18" charset="0"/>
              </a:rPr>
              <a:t>Do You Know NTEU?</a:t>
            </a:r>
          </a:p>
        </p:txBody>
      </p:sp>
      <p:pic>
        <p:nvPicPr>
          <p:cNvPr id="6" name="Picture 5">
            <a:extLst>
              <a:ext uri="{FF2B5EF4-FFF2-40B4-BE49-F238E27FC236}">
                <a16:creationId xmlns:a16="http://schemas.microsoft.com/office/drawing/2014/main" id="{EB57D9C8-AAFA-9EAB-9593-3D0CD06FC22B}"/>
              </a:ext>
            </a:extLst>
          </p:cNvPr>
          <p:cNvPicPr>
            <a:picLocks noChangeAspect="1"/>
          </p:cNvPicPr>
          <p:nvPr/>
        </p:nvPicPr>
        <p:blipFill>
          <a:blip r:embed="rId3"/>
          <a:stretch>
            <a:fillRect/>
          </a:stretch>
        </p:blipFill>
        <p:spPr>
          <a:xfrm>
            <a:off x="6429453" y="277951"/>
            <a:ext cx="5762547" cy="1780787"/>
          </a:xfrm>
          <a:prstGeom prst="rect">
            <a:avLst/>
          </a:prstGeom>
        </p:spPr>
      </p:pic>
    </p:spTree>
    <p:extLst>
      <p:ext uri="{BB962C8B-B14F-4D97-AF65-F5344CB8AC3E}">
        <p14:creationId xmlns:p14="http://schemas.microsoft.com/office/powerpoint/2010/main" val="757518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024927"/>
          </a:xfrm>
        </p:spPr>
        <p:txBody>
          <a:bodyPr>
            <a:normAutofit fontScale="90000"/>
          </a:bodyPr>
          <a:lstStyle/>
          <a:p>
            <a:pPr>
              <a:lnSpc>
                <a:spcPct val="150000"/>
              </a:lnSpc>
            </a:pPr>
            <a:r>
              <a:rPr lang="en-US"/>
              <a:t>Answer: D</a:t>
            </a:r>
            <a:br>
              <a:rPr lang="en-US"/>
            </a:br>
            <a:r>
              <a:rPr lang="en-US" sz="2700" b="0">
                <a:latin typeface="Verdana" panose="020B0604030504040204" pitchFamily="34" charset="0"/>
                <a:ea typeface="Verdana" panose="020B0604030504040204" pitchFamily="34" charset="0"/>
                <a:cs typeface="Verdana" panose="020B0604030504040204" pitchFamily="34" charset="0"/>
              </a:rPr>
              <a:t>And we also proudly represent employees at these financial regulatory agencies: Office of the Comptroller of the Currency, Commodity Futures Trading Commission, and the National Credit Union Administration.</a:t>
            </a:r>
            <a:br>
              <a:rPr lang="en-US"/>
            </a:br>
            <a:endParaRPr lang="en-US"/>
          </a:p>
        </p:txBody>
      </p:sp>
    </p:spTree>
    <p:extLst>
      <p:ext uri="{BB962C8B-B14F-4D97-AF65-F5344CB8AC3E}">
        <p14:creationId xmlns:p14="http://schemas.microsoft.com/office/powerpoint/2010/main" val="21999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1955800"/>
            <a:ext cx="10515600" cy="1325563"/>
          </a:xfrm>
        </p:spPr>
        <p:txBody>
          <a:bodyPr>
            <a:normAutofit fontScale="90000"/>
          </a:bodyPr>
          <a:lstStyle/>
          <a:p>
            <a:pPr marL="400050" indent="-400050"/>
            <a:r>
              <a:rPr lang="en-US" sz="3600"/>
              <a:t>5. Employees at this NTEU-represented agency have seized everything from illegal drugs and weapons, to counterfeit COVID-19 supplies, to exotic animals and invasive plants.</a:t>
            </a:r>
            <a:br>
              <a:rPr lang="en-US"/>
            </a:br>
            <a:endParaRPr lang="en-US"/>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a:xfrm>
            <a:off x="914400" y="3679370"/>
            <a:ext cx="10515600" cy="1878467"/>
          </a:xfrm>
        </p:spPr>
        <p:txBody>
          <a:bodyPr>
            <a:normAutofit lnSpcReduction="10000"/>
          </a:bodyPr>
          <a:lstStyle/>
          <a:p>
            <a:pPr marL="976313" indent="-509588"/>
            <a:r>
              <a:rPr lang="en-US"/>
              <a:t>National Park Service</a:t>
            </a:r>
          </a:p>
          <a:p>
            <a:pPr marL="976313" indent="-509588"/>
            <a:r>
              <a:rPr lang="en-US"/>
              <a:t>U.S. Customs and Border Protection</a:t>
            </a:r>
          </a:p>
          <a:p>
            <a:pPr marL="976313" indent="-509588"/>
            <a:r>
              <a:rPr lang="en-US"/>
              <a:t>National Security Agency</a:t>
            </a:r>
          </a:p>
          <a:p>
            <a:pPr marL="976313" indent="-509588"/>
            <a:r>
              <a:rPr lang="en-US"/>
              <a:t>Federal Police Officers of Hawaii</a:t>
            </a:r>
          </a:p>
        </p:txBody>
      </p:sp>
    </p:spTree>
    <p:extLst>
      <p:ext uri="{BB962C8B-B14F-4D97-AF65-F5344CB8AC3E}">
        <p14:creationId xmlns:p14="http://schemas.microsoft.com/office/powerpoint/2010/main" val="165516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024927"/>
          </a:xfrm>
        </p:spPr>
        <p:txBody>
          <a:bodyPr>
            <a:normAutofit fontScale="90000"/>
          </a:bodyPr>
          <a:lstStyle/>
          <a:p>
            <a:pPr>
              <a:lnSpc>
                <a:spcPct val="150000"/>
              </a:lnSpc>
            </a:pPr>
            <a:r>
              <a:rPr lang="en-US"/>
              <a:t>Answer: B</a:t>
            </a:r>
            <a:br>
              <a:rPr lang="en-US"/>
            </a:br>
            <a:r>
              <a:rPr lang="en-US" sz="2700" b="0">
                <a:latin typeface="Verdana" panose="020B0604030504040204" pitchFamily="34" charset="0"/>
                <a:ea typeface="Verdana" panose="020B0604030504040204" pitchFamily="34" charset="0"/>
                <a:cs typeface="Verdana" panose="020B0604030504040204" pitchFamily="34" charset="0"/>
              </a:rPr>
              <a:t>We have highly-skilled Customs and Border Protection (CBP) employees to thank for protecting the American people, our national economy and agriculture from threats at our borders.</a:t>
            </a:r>
            <a:br>
              <a:rPr lang="en-US"/>
            </a:br>
            <a:endParaRPr lang="en-US"/>
          </a:p>
        </p:txBody>
      </p:sp>
    </p:spTree>
    <p:extLst>
      <p:ext uri="{BB962C8B-B14F-4D97-AF65-F5344CB8AC3E}">
        <p14:creationId xmlns:p14="http://schemas.microsoft.com/office/powerpoint/2010/main" val="474770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1955800"/>
            <a:ext cx="10515600" cy="1325563"/>
          </a:xfrm>
        </p:spPr>
        <p:txBody>
          <a:bodyPr>
            <a:normAutofit fontScale="90000"/>
          </a:bodyPr>
          <a:lstStyle/>
          <a:p>
            <a:pPr marL="400050" indent="-400050"/>
            <a:r>
              <a:rPr lang="en-US" sz="3600"/>
              <a:t>6. Students from 118 different federal law enforcement agencies receive training from NTEU-represented instructors at this agency:</a:t>
            </a:r>
            <a:endParaRPr lang="en-US"/>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a:xfrm>
            <a:off x="729343" y="3679370"/>
            <a:ext cx="10515600" cy="1878467"/>
          </a:xfrm>
        </p:spPr>
        <p:txBody>
          <a:bodyPr>
            <a:normAutofit lnSpcReduction="10000"/>
          </a:bodyPr>
          <a:lstStyle/>
          <a:p>
            <a:pPr marL="976313" lvl="0" indent="-509588"/>
            <a:r>
              <a:rPr lang="en-US"/>
              <a:t>Federal Bureau of Investigation </a:t>
            </a:r>
          </a:p>
          <a:p>
            <a:pPr marL="976313" lvl="0" indent="-509588"/>
            <a:r>
              <a:rPr lang="en-US"/>
              <a:t>U.S. Customs and Border Protection </a:t>
            </a:r>
          </a:p>
          <a:p>
            <a:pPr marL="976313" lvl="0" indent="-509588"/>
            <a:r>
              <a:rPr lang="en-US"/>
              <a:t>Environmental Protection Agency </a:t>
            </a:r>
          </a:p>
          <a:p>
            <a:pPr marL="976313" lvl="0" indent="-509588"/>
            <a:r>
              <a:rPr lang="en-US"/>
              <a:t>Federal Law Enforcement Training Centers</a:t>
            </a:r>
          </a:p>
        </p:txBody>
      </p:sp>
    </p:spTree>
    <p:extLst>
      <p:ext uri="{BB962C8B-B14F-4D97-AF65-F5344CB8AC3E}">
        <p14:creationId xmlns:p14="http://schemas.microsoft.com/office/powerpoint/2010/main" val="1948113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024927"/>
          </a:xfrm>
        </p:spPr>
        <p:txBody>
          <a:bodyPr>
            <a:normAutofit fontScale="90000"/>
          </a:bodyPr>
          <a:lstStyle/>
          <a:p>
            <a:pPr>
              <a:lnSpc>
                <a:spcPct val="150000"/>
              </a:lnSpc>
            </a:pPr>
            <a:r>
              <a:rPr lang="en-US" dirty="0"/>
              <a:t>Answer: D</a:t>
            </a:r>
            <a:br>
              <a:rPr lang="en-US" dirty="0"/>
            </a:br>
            <a:r>
              <a:rPr lang="en-US" sz="2700" b="0" dirty="0">
                <a:latin typeface="Verdana" panose="020B0604030504040204" pitchFamily="34" charset="0"/>
                <a:ea typeface="Verdana" panose="020B0604030504040204" pitchFamily="34" charset="0"/>
                <a:cs typeface="Verdana" panose="020B0604030504040204" pitchFamily="34" charset="0"/>
              </a:rPr>
              <a:t>Over the past 46 years, Federal Law Enforcement Training Centers (FLETC) have grown into the nation’s largest provider of law enforcement training. In fact, they train NTEU-represented officers at CBP and the Federal Police Officers of Hawaii. NTEU is proud to represent FLETC trainers and </a:t>
            </a:r>
            <a:r>
              <a:rPr lang="en-US" sz="2700" b="0">
                <a:latin typeface="Verdana" panose="020B0604030504040204" pitchFamily="34" charset="0"/>
                <a:ea typeface="Verdana" panose="020B0604030504040204" pitchFamily="34" charset="0"/>
                <a:cs typeface="Verdana" panose="020B0604030504040204" pitchFamily="34" charset="0"/>
              </a:rPr>
              <a:t>support staff. </a:t>
            </a:r>
            <a:br>
              <a:rPr lang="en-US" dirty="0"/>
            </a:br>
            <a:endParaRPr lang="en-US" dirty="0"/>
          </a:p>
        </p:txBody>
      </p:sp>
    </p:spTree>
    <p:extLst>
      <p:ext uri="{BB962C8B-B14F-4D97-AF65-F5344CB8AC3E}">
        <p14:creationId xmlns:p14="http://schemas.microsoft.com/office/powerpoint/2010/main" val="932604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1955800"/>
            <a:ext cx="10515600" cy="1325563"/>
          </a:xfrm>
        </p:spPr>
        <p:txBody>
          <a:bodyPr>
            <a:normAutofit/>
          </a:bodyPr>
          <a:lstStyle/>
          <a:p>
            <a:pPr marL="466725" indent="-466725"/>
            <a:r>
              <a:rPr lang="en-US" sz="4000" dirty="0"/>
              <a:t>7. NTEU represents more than 16,000 employees at HHS, including at these operating divisions:</a:t>
            </a:r>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a:xfrm>
            <a:off x="914400" y="3679370"/>
            <a:ext cx="8142514" cy="1878467"/>
          </a:xfrm>
        </p:spPr>
        <p:txBody>
          <a:bodyPr>
            <a:normAutofit fontScale="92500" lnSpcReduction="20000"/>
          </a:bodyPr>
          <a:lstStyle/>
          <a:p>
            <a:pPr marL="976313" lvl="0" indent="-509588"/>
            <a:r>
              <a:rPr lang="en-US"/>
              <a:t>Food and Drug Administration</a:t>
            </a:r>
          </a:p>
          <a:p>
            <a:pPr marL="976313" lvl="0" indent="-509588"/>
            <a:r>
              <a:rPr lang="en-US"/>
              <a:t>Administration for Children and Families</a:t>
            </a:r>
          </a:p>
          <a:p>
            <a:pPr marL="976313" lvl="0" indent="-509588"/>
            <a:r>
              <a:rPr lang="en-US"/>
              <a:t>Substance Abuse and Mental Health Services Administration</a:t>
            </a:r>
          </a:p>
          <a:p>
            <a:pPr marL="976313" lvl="0" indent="-509588"/>
            <a:r>
              <a:rPr lang="en-US"/>
              <a:t>All of the above</a:t>
            </a:r>
          </a:p>
        </p:txBody>
      </p:sp>
    </p:spTree>
    <p:extLst>
      <p:ext uri="{BB962C8B-B14F-4D97-AF65-F5344CB8AC3E}">
        <p14:creationId xmlns:p14="http://schemas.microsoft.com/office/powerpoint/2010/main" val="1438105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515886"/>
          </a:xfrm>
        </p:spPr>
        <p:txBody>
          <a:bodyPr>
            <a:normAutofit fontScale="90000"/>
          </a:bodyPr>
          <a:lstStyle/>
          <a:p>
            <a:pPr>
              <a:lnSpc>
                <a:spcPct val="150000"/>
              </a:lnSpc>
            </a:pPr>
            <a:r>
              <a:rPr lang="en-US" sz="4000" dirty="0"/>
              <a:t>Answer: D</a:t>
            </a:r>
            <a:br>
              <a:rPr lang="en-US" sz="4000" dirty="0"/>
            </a:br>
            <a:r>
              <a:rPr lang="en-US" sz="2200" b="0" dirty="0">
                <a:latin typeface="Verdana" panose="020B0604030504040204" pitchFamily="34" charset="0"/>
                <a:ea typeface="Verdana" panose="020B0604030504040204" pitchFamily="34" charset="0"/>
                <a:cs typeface="Verdana" panose="020B0604030504040204" pitchFamily="34" charset="0"/>
              </a:rPr>
              <a:t>Along with these offices, NTEU represents HHS employees at the Administration for Community Living; Health Resources and Services Administration; National Center for Health Statistics; Office of the Secretary; and Program Support Center. NTEU-represented HHS employees promote public health, inspect food and medicine, and manage the country’s health programs.</a:t>
            </a:r>
            <a:br>
              <a:rPr lang="en-US" dirty="0"/>
            </a:br>
            <a:endParaRPr lang="en-US" dirty="0"/>
          </a:p>
        </p:txBody>
      </p:sp>
    </p:spTree>
    <p:extLst>
      <p:ext uri="{BB962C8B-B14F-4D97-AF65-F5344CB8AC3E}">
        <p14:creationId xmlns:p14="http://schemas.microsoft.com/office/powerpoint/2010/main" val="2126852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2717799"/>
            <a:ext cx="10515600" cy="1799772"/>
          </a:xfrm>
        </p:spPr>
        <p:txBody>
          <a:bodyPr>
            <a:normAutofit/>
          </a:bodyPr>
          <a:lstStyle/>
          <a:p>
            <a:pPr marL="400050" indent="-400050"/>
            <a:r>
              <a:rPr lang="en-US" sz="3600"/>
              <a:t>8. True or False:</a:t>
            </a:r>
            <a:br>
              <a:rPr lang="en-US" sz="3600"/>
            </a:br>
            <a:r>
              <a:rPr lang="en-US" sz="3600"/>
              <a:t>Park rangers are the only employees NTEU represents at the National Park Service. </a:t>
            </a:r>
          </a:p>
        </p:txBody>
      </p:sp>
    </p:spTree>
    <p:extLst>
      <p:ext uri="{BB962C8B-B14F-4D97-AF65-F5344CB8AC3E}">
        <p14:creationId xmlns:p14="http://schemas.microsoft.com/office/powerpoint/2010/main" val="1947172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036628" cy="2024927"/>
          </a:xfrm>
        </p:spPr>
        <p:txBody>
          <a:bodyPr>
            <a:normAutofit fontScale="90000"/>
          </a:bodyPr>
          <a:lstStyle/>
          <a:p>
            <a:pPr>
              <a:lnSpc>
                <a:spcPct val="150000"/>
              </a:lnSpc>
            </a:pPr>
            <a:r>
              <a:rPr lang="en-US" sz="4000"/>
              <a:t>Answer: False</a:t>
            </a:r>
            <a:br>
              <a:rPr lang="en-US" sz="4000"/>
            </a:br>
            <a:r>
              <a:rPr lang="en-US" sz="2200" b="0">
                <a:latin typeface="Verdana" panose="020B0604030504040204" pitchFamily="34" charset="0"/>
                <a:ea typeface="Verdana" panose="020B0604030504040204" pitchFamily="34" charset="0"/>
                <a:cs typeface="Verdana" panose="020B0604030504040204" pitchFamily="34" charset="0"/>
              </a:rPr>
              <a:t>NTEU represents a diverse group of National Park Service (NPS) employees, all committed to protecting our national heritage and some of our most cherished national treasures. Along with park rangers, they include gardeners, maintenance workers, skilled trades workers, archeologists, anthropologists and researchers.</a:t>
            </a:r>
            <a:br>
              <a:rPr lang="en-US"/>
            </a:br>
            <a:endParaRPr lang="en-US"/>
          </a:p>
        </p:txBody>
      </p:sp>
    </p:spTree>
    <p:extLst>
      <p:ext uri="{BB962C8B-B14F-4D97-AF65-F5344CB8AC3E}">
        <p14:creationId xmlns:p14="http://schemas.microsoft.com/office/powerpoint/2010/main" val="3190265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1955799"/>
            <a:ext cx="10515600" cy="1963057"/>
          </a:xfrm>
        </p:spPr>
        <p:txBody>
          <a:bodyPr>
            <a:noAutofit/>
          </a:bodyPr>
          <a:lstStyle/>
          <a:p>
            <a:pPr marL="346075" indent="-346075"/>
            <a:r>
              <a:rPr lang="en-US" sz="2800"/>
              <a:t>9. NTEU-represented Enforcement Officers at this agency have helped bring multiple cases against public water systems that were not compliant with federal safety regulations.</a:t>
            </a:r>
            <a:r>
              <a:rPr lang="en-US" sz="2800">
                <a:effectLst/>
              </a:rPr>
              <a:t> </a:t>
            </a:r>
            <a:endParaRPr lang="en-US" sz="2800"/>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a:xfrm>
            <a:off x="1262743" y="3918856"/>
            <a:ext cx="10515600" cy="1878467"/>
          </a:xfrm>
        </p:spPr>
        <p:txBody>
          <a:bodyPr>
            <a:normAutofit fontScale="92500" lnSpcReduction="10000"/>
          </a:bodyPr>
          <a:lstStyle/>
          <a:p>
            <a:pPr lvl="0"/>
            <a:r>
              <a:rPr lang="en-US"/>
              <a:t>National Center for Health Statistics </a:t>
            </a:r>
          </a:p>
          <a:p>
            <a:pPr lvl="0"/>
            <a:r>
              <a:rPr lang="en-US"/>
              <a:t>Consumer Financial Protection Bureau</a:t>
            </a:r>
          </a:p>
          <a:p>
            <a:pPr lvl="0"/>
            <a:r>
              <a:rPr lang="en-US"/>
              <a:t>Environmental Protection Agency</a:t>
            </a:r>
          </a:p>
          <a:p>
            <a:pPr lvl="0"/>
            <a:r>
              <a:rPr lang="en-US"/>
              <a:t>Department of Energy </a:t>
            </a:r>
          </a:p>
        </p:txBody>
      </p:sp>
    </p:spTree>
    <p:extLst>
      <p:ext uri="{BB962C8B-B14F-4D97-AF65-F5344CB8AC3E}">
        <p14:creationId xmlns:p14="http://schemas.microsoft.com/office/powerpoint/2010/main" val="374670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E9BEC-637F-EF12-6E2B-9699989611AD}"/>
              </a:ext>
            </a:extLst>
          </p:cNvPr>
          <p:cNvSpPr>
            <a:spLocks noGrp="1"/>
          </p:cNvSpPr>
          <p:nvPr>
            <p:ph type="title"/>
          </p:nvPr>
        </p:nvSpPr>
        <p:spPr/>
        <p:txBody>
          <a:bodyPr/>
          <a:lstStyle/>
          <a:p>
            <a:r>
              <a:rPr lang="en-US"/>
              <a:t>It’s Labor Recognition Week!</a:t>
            </a:r>
          </a:p>
        </p:txBody>
      </p:sp>
      <p:sp>
        <p:nvSpPr>
          <p:cNvPr id="3" name="Content Placeholder 2">
            <a:extLst>
              <a:ext uri="{FF2B5EF4-FFF2-40B4-BE49-F238E27FC236}">
                <a16:creationId xmlns:a16="http://schemas.microsoft.com/office/drawing/2014/main" id="{BC52568B-AA8B-9FF1-FECD-2287A3B6D7E8}"/>
              </a:ext>
            </a:extLst>
          </p:cNvPr>
          <p:cNvSpPr>
            <a:spLocks noGrp="1"/>
          </p:cNvSpPr>
          <p:nvPr>
            <p:ph idx="1"/>
          </p:nvPr>
        </p:nvSpPr>
        <p:spPr>
          <a:xfrm>
            <a:off x="947057" y="2584677"/>
            <a:ext cx="10515600" cy="2248581"/>
          </a:xfrm>
        </p:spPr>
        <p:txBody>
          <a:bodyPr/>
          <a:lstStyle/>
          <a:p>
            <a:pPr marL="0" indent="0">
              <a:lnSpc>
                <a:spcPct val="150000"/>
              </a:lnSpc>
              <a:buNone/>
            </a:pPr>
            <a:r>
              <a:rPr lang="en-US" sz="2400"/>
              <a:t>We’re celebrating your contributions as a federal employee and NTEU member. But, how well do you know your fellow NTEU members? Let’s find out!</a:t>
            </a:r>
          </a:p>
        </p:txBody>
      </p:sp>
    </p:spTree>
    <p:extLst>
      <p:ext uri="{BB962C8B-B14F-4D97-AF65-F5344CB8AC3E}">
        <p14:creationId xmlns:p14="http://schemas.microsoft.com/office/powerpoint/2010/main" val="2667234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024927"/>
          </a:xfrm>
        </p:spPr>
        <p:txBody>
          <a:bodyPr>
            <a:normAutofit fontScale="90000"/>
          </a:bodyPr>
          <a:lstStyle/>
          <a:p>
            <a:pPr>
              <a:lnSpc>
                <a:spcPct val="150000"/>
              </a:lnSpc>
            </a:pPr>
            <a:r>
              <a:rPr lang="en-US"/>
              <a:t>Answer: C</a:t>
            </a:r>
            <a:br>
              <a:rPr lang="en-US"/>
            </a:br>
            <a:r>
              <a:rPr lang="en-US" sz="2700" b="0">
                <a:latin typeface="Verdana" panose="020B0604030504040204" pitchFamily="34" charset="0"/>
                <a:ea typeface="Verdana" panose="020B0604030504040204" pitchFamily="34" charset="0"/>
                <a:cs typeface="Verdana" panose="020B0604030504040204" pitchFamily="34" charset="0"/>
              </a:rPr>
              <a:t>NTEU-represented Environmental Protection Agency (EPA) employees can be found across the country working to monitor and enforce federal laws, as well as educate citizens, and establish partnerships with state and local governments and businesses.</a:t>
            </a:r>
            <a:br>
              <a:rPr lang="en-US"/>
            </a:br>
            <a:endParaRPr lang="en-US"/>
          </a:p>
        </p:txBody>
      </p:sp>
    </p:spTree>
    <p:extLst>
      <p:ext uri="{BB962C8B-B14F-4D97-AF65-F5344CB8AC3E}">
        <p14:creationId xmlns:p14="http://schemas.microsoft.com/office/powerpoint/2010/main" val="1597485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a:xfrm>
            <a:off x="838200" y="3033486"/>
            <a:ext cx="10515600" cy="1325563"/>
          </a:xfrm>
        </p:spPr>
        <p:txBody>
          <a:bodyPr>
            <a:noAutofit/>
          </a:bodyPr>
          <a:lstStyle/>
          <a:p>
            <a:pPr marL="801688" lvl="0" indent="-801688"/>
            <a:r>
              <a:rPr lang="en-US"/>
              <a:t>10. True or False:</a:t>
            </a:r>
            <a:br>
              <a:rPr lang="en-US"/>
            </a:br>
            <a:r>
              <a:rPr lang="en-US"/>
              <a:t>NTEU-represented employees touch the lives of every American in meaningful, positive ways.</a:t>
            </a:r>
          </a:p>
        </p:txBody>
      </p:sp>
    </p:spTree>
    <p:extLst>
      <p:ext uri="{BB962C8B-B14F-4D97-AF65-F5344CB8AC3E}">
        <p14:creationId xmlns:p14="http://schemas.microsoft.com/office/powerpoint/2010/main" val="1327040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25286" y="2905199"/>
            <a:ext cx="10450285" cy="1993371"/>
          </a:xfrm>
        </p:spPr>
        <p:txBody>
          <a:bodyPr>
            <a:normAutofit fontScale="90000"/>
          </a:bodyPr>
          <a:lstStyle/>
          <a:p>
            <a:pPr>
              <a:lnSpc>
                <a:spcPct val="150000"/>
              </a:lnSpc>
            </a:pPr>
            <a:r>
              <a:rPr lang="en-US"/>
              <a:t>Answer: True</a:t>
            </a:r>
            <a:br>
              <a:rPr lang="en-US"/>
            </a:br>
            <a:r>
              <a:rPr lang="en-US" sz="2700" b="0">
                <a:latin typeface="Verdana" panose="020B0604030504040204" pitchFamily="34" charset="0"/>
                <a:ea typeface="Verdana" panose="020B0604030504040204" pitchFamily="34" charset="0"/>
                <a:cs typeface="Verdana" panose="020B0604030504040204" pitchFamily="34" charset="0"/>
              </a:rPr>
              <a:t>The list of critical tasks NTEU-represented employees perform for our nation each and every day is long—very long! Our members do everything from protecting our borders to safeguarding our food, air and water, to supporting research for a global clean-energy economy, to collecting the revenue that keeps our country functioning. And that only touches the surface. </a:t>
            </a:r>
            <a:br>
              <a:rPr lang="en-US"/>
            </a:br>
            <a:endParaRPr lang="en-US"/>
          </a:p>
        </p:txBody>
      </p:sp>
    </p:spTree>
    <p:extLst>
      <p:ext uri="{BB962C8B-B14F-4D97-AF65-F5344CB8AC3E}">
        <p14:creationId xmlns:p14="http://schemas.microsoft.com/office/powerpoint/2010/main" val="491528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E9BEC-637F-EF12-6E2B-9699989611AD}"/>
              </a:ext>
            </a:extLst>
          </p:cNvPr>
          <p:cNvSpPr>
            <a:spLocks noGrp="1"/>
          </p:cNvSpPr>
          <p:nvPr>
            <p:ph type="title"/>
          </p:nvPr>
        </p:nvSpPr>
        <p:spPr/>
        <p:txBody>
          <a:bodyPr/>
          <a:lstStyle/>
          <a:p>
            <a:r>
              <a:rPr lang="en-US"/>
              <a:t>How Did You Do?</a:t>
            </a:r>
          </a:p>
        </p:txBody>
      </p:sp>
      <p:sp>
        <p:nvSpPr>
          <p:cNvPr id="3" name="Content Placeholder 2">
            <a:extLst>
              <a:ext uri="{FF2B5EF4-FFF2-40B4-BE49-F238E27FC236}">
                <a16:creationId xmlns:a16="http://schemas.microsoft.com/office/drawing/2014/main" id="{BC52568B-AA8B-9FF1-FECD-2287A3B6D7E8}"/>
              </a:ext>
            </a:extLst>
          </p:cNvPr>
          <p:cNvSpPr>
            <a:spLocks noGrp="1"/>
          </p:cNvSpPr>
          <p:nvPr>
            <p:ph idx="1"/>
          </p:nvPr>
        </p:nvSpPr>
        <p:spPr>
          <a:xfrm>
            <a:off x="838200" y="2457677"/>
            <a:ext cx="10515600" cy="2190524"/>
          </a:xfrm>
        </p:spPr>
        <p:txBody>
          <a:bodyPr>
            <a:noAutofit/>
          </a:bodyPr>
          <a:lstStyle/>
          <a:p>
            <a:pPr marL="0" indent="0">
              <a:lnSpc>
                <a:spcPct val="150000"/>
              </a:lnSpc>
              <a:buNone/>
            </a:pPr>
            <a:r>
              <a:rPr lang="en-US" sz="2400"/>
              <a:t>We’re very proud of the diverse talents and skills our members bring to their jobs every day. Happy Labor Recognition Week and thank you for your work and support of our union.</a:t>
            </a:r>
          </a:p>
          <a:p>
            <a:pPr marL="0" indent="0">
              <a:lnSpc>
                <a:spcPct val="150000"/>
              </a:lnSpc>
              <a:buNone/>
            </a:pPr>
            <a:endParaRPr lang="en-US" sz="2400"/>
          </a:p>
          <a:p>
            <a:pPr marL="0" indent="0">
              <a:lnSpc>
                <a:spcPct val="150000"/>
              </a:lnSpc>
              <a:buNone/>
            </a:pPr>
            <a:r>
              <a:rPr lang="en-US" sz="2400"/>
              <a:t>(Customize with Chapter Contact Info)</a:t>
            </a:r>
          </a:p>
          <a:p>
            <a:pPr marL="0" indent="0">
              <a:buNone/>
            </a:pPr>
            <a:endParaRPr lang="en-US" sz="2400"/>
          </a:p>
        </p:txBody>
      </p:sp>
    </p:spTree>
    <p:extLst>
      <p:ext uri="{BB962C8B-B14F-4D97-AF65-F5344CB8AC3E}">
        <p14:creationId xmlns:p14="http://schemas.microsoft.com/office/powerpoint/2010/main" val="2975054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A5F2D-E620-94E9-8A6D-FE5EC71B683E}"/>
              </a:ext>
            </a:extLst>
          </p:cNvPr>
          <p:cNvSpPr>
            <a:spLocks noGrp="1"/>
          </p:cNvSpPr>
          <p:nvPr>
            <p:ph type="title"/>
          </p:nvPr>
        </p:nvSpPr>
        <p:spPr/>
        <p:txBody>
          <a:bodyPr>
            <a:normAutofit/>
          </a:bodyPr>
          <a:lstStyle/>
          <a:p>
            <a:pPr marL="574675" indent="-574675"/>
            <a:r>
              <a:rPr lang="en-US"/>
              <a:t>1. NTEU represents federal employees at how many different agencies?</a:t>
            </a:r>
          </a:p>
        </p:txBody>
      </p:sp>
      <p:sp>
        <p:nvSpPr>
          <p:cNvPr id="3" name="Content Placeholder 2">
            <a:extLst>
              <a:ext uri="{FF2B5EF4-FFF2-40B4-BE49-F238E27FC236}">
                <a16:creationId xmlns:a16="http://schemas.microsoft.com/office/drawing/2014/main" id="{D45446B4-8B8C-36EA-08E1-D1B5C532711E}"/>
              </a:ext>
            </a:extLst>
          </p:cNvPr>
          <p:cNvSpPr>
            <a:spLocks noGrp="1"/>
          </p:cNvSpPr>
          <p:nvPr>
            <p:ph idx="1"/>
          </p:nvPr>
        </p:nvSpPr>
        <p:spPr/>
        <p:txBody>
          <a:bodyPr/>
          <a:lstStyle/>
          <a:p>
            <a:pPr marL="976313" lvl="0" indent="-509588"/>
            <a:r>
              <a:rPr lang="en-US"/>
              <a:t>20</a:t>
            </a:r>
          </a:p>
          <a:p>
            <a:pPr marL="976313" lvl="0" indent="-509588"/>
            <a:r>
              <a:rPr lang="en-US"/>
              <a:t>27</a:t>
            </a:r>
          </a:p>
          <a:p>
            <a:pPr marL="976313" lvl="0" indent="-509588"/>
            <a:r>
              <a:rPr lang="en-US"/>
              <a:t>33</a:t>
            </a:r>
          </a:p>
          <a:p>
            <a:pPr marL="976313" lvl="0" indent="-509588"/>
            <a:r>
              <a:rPr lang="en-US"/>
              <a:t>34</a:t>
            </a:r>
          </a:p>
        </p:txBody>
      </p:sp>
    </p:spTree>
    <p:extLst>
      <p:ext uri="{BB962C8B-B14F-4D97-AF65-F5344CB8AC3E}">
        <p14:creationId xmlns:p14="http://schemas.microsoft.com/office/powerpoint/2010/main" val="629267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8893628" cy="2024927"/>
          </a:xfrm>
        </p:spPr>
        <p:txBody>
          <a:bodyPr>
            <a:normAutofit fontScale="90000"/>
          </a:bodyPr>
          <a:lstStyle/>
          <a:p>
            <a:pPr>
              <a:lnSpc>
                <a:spcPct val="150000"/>
              </a:lnSpc>
            </a:pPr>
            <a:r>
              <a:rPr lang="en-US"/>
              <a:t>Answer: D</a:t>
            </a:r>
            <a:br>
              <a:rPr lang="en-US"/>
            </a:br>
            <a:r>
              <a:rPr lang="en-US" sz="2700" b="0">
                <a:latin typeface="Verdana" panose="020B0604030504040204" pitchFamily="34" charset="0"/>
                <a:ea typeface="Verdana" panose="020B0604030504040204" pitchFamily="34" charset="0"/>
                <a:cs typeface="Verdana" panose="020B0604030504040204" pitchFamily="34" charset="0"/>
              </a:rPr>
              <a:t>NTEU proudly represents federal employees at 34 different federal agencies and offices.</a:t>
            </a:r>
            <a:br>
              <a:rPr lang="en-US"/>
            </a:br>
            <a:endParaRPr lang="en-US"/>
          </a:p>
        </p:txBody>
      </p:sp>
    </p:spTree>
    <p:extLst>
      <p:ext uri="{BB962C8B-B14F-4D97-AF65-F5344CB8AC3E}">
        <p14:creationId xmlns:p14="http://schemas.microsoft.com/office/powerpoint/2010/main" val="3509139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p:txBody>
          <a:bodyPr>
            <a:normAutofit/>
          </a:bodyPr>
          <a:lstStyle/>
          <a:p>
            <a:pPr marL="574675" indent="-574675"/>
            <a:r>
              <a:rPr lang="en-US"/>
              <a:t>2. The newest bargaining unit to join our union comes from which agency?</a:t>
            </a:r>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p:txBody>
          <a:bodyPr/>
          <a:lstStyle/>
          <a:p>
            <a:pPr marL="976313" indent="-509588"/>
            <a:r>
              <a:rPr lang="en-US"/>
              <a:t>Bureau of Land Management</a:t>
            </a:r>
          </a:p>
          <a:p>
            <a:pPr marL="976313" indent="-509588"/>
            <a:r>
              <a:rPr lang="en-US"/>
              <a:t>National Aeronautics and Space Administration</a:t>
            </a:r>
          </a:p>
          <a:p>
            <a:pPr marL="976313" indent="-509588"/>
            <a:r>
              <a:rPr lang="en-US"/>
              <a:t>Federal Aviation Administration</a:t>
            </a:r>
          </a:p>
          <a:p>
            <a:pPr marL="976313" indent="-509588"/>
            <a:r>
              <a:rPr lang="en-US"/>
              <a:t>Department of Justice</a:t>
            </a:r>
            <a:r>
              <a:rPr lang="en-US">
                <a:effectLst/>
              </a:rPr>
              <a:t> </a:t>
            </a:r>
            <a:endParaRPr lang="en-US"/>
          </a:p>
        </p:txBody>
      </p:sp>
    </p:spTree>
    <p:extLst>
      <p:ext uri="{BB962C8B-B14F-4D97-AF65-F5344CB8AC3E}">
        <p14:creationId xmlns:p14="http://schemas.microsoft.com/office/powerpoint/2010/main" val="136565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134886"/>
          </a:xfrm>
        </p:spPr>
        <p:txBody>
          <a:bodyPr>
            <a:normAutofit fontScale="90000"/>
          </a:bodyPr>
          <a:lstStyle/>
          <a:p>
            <a:pPr>
              <a:lnSpc>
                <a:spcPct val="150000"/>
              </a:lnSpc>
            </a:pPr>
            <a:r>
              <a:rPr lang="en-US"/>
              <a:t>Answer: A</a:t>
            </a:r>
            <a:br>
              <a:rPr lang="en-US"/>
            </a:br>
            <a:r>
              <a:rPr lang="en-US" sz="2700" b="0">
                <a:latin typeface="Verdana" panose="020B0604030504040204" pitchFamily="34" charset="0"/>
                <a:ea typeface="Verdana" panose="020B0604030504040204" pitchFamily="34" charset="0"/>
                <a:cs typeface="Verdana" panose="020B0604030504040204" pitchFamily="34" charset="0"/>
              </a:rPr>
              <a:t>Recently, two groups of employees at the Bureau of Land Management (BLM) voted overwhelmingly in separate elections for NTEU as their exclusive representative. They are part of Chapter 340 (New Mexico State Office) and formed NTEU’s newest Chapter 341 (BLM Headquarters).</a:t>
            </a:r>
            <a:br>
              <a:rPr lang="en-US"/>
            </a:br>
            <a:endParaRPr lang="en-US"/>
          </a:p>
        </p:txBody>
      </p:sp>
    </p:spTree>
    <p:extLst>
      <p:ext uri="{BB962C8B-B14F-4D97-AF65-F5344CB8AC3E}">
        <p14:creationId xmlns:p14="http://schemas.microsoft.com/office/powerpoint/2010/main" val="47564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p:txBody>
          <a:bodyPr>
            <a:normAutofit/>
          </a:bodyPr>
          <a:lstStyle/>
          <a:p>
            <a:r>
              <a:rPr lang="en-US" sz="4000"/>
              <a:t>3. NTEU Chapter 1 represents these employees:</a:t>
            </a:r>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p:txBody>
          <a:bodyPr/>
          <a:lstStyle/>
          <a:p>
            <a:pPr marL="976313" lvl="0" indent="-509588"/>
            <a:r>
              <a:rPr lang="en-US"/>
              <a:t>IRS employees in New York</a:t>
            </a:r>
          </a:p>
          <a:p>
            <a:pPr marL="976313" lvl="0" indent="-509588"/>
            <a:r>
              <a:rPr lang="en-US"/>
              <a:t>IRS employees in Wisconsin</a:t>
            </a:r>
          </a:p>
          <a:p>
            <a:pPr marL="976313" lvl="0" indent="-509588"/>
            <a:r>
              <a:rPr lang="en-US"/>
              <a:t>CBP employees in California</a:t>
            </a:r>
          </a:p>
          <a:p>
            <a:pPr marL="976313" indent="-509588"/>
            <a:r>
              <a:rPr lang="en-US"/>
              <a:t>CBP employees in New Jersey</a:t>
            </a:r>
            <a:r>
              <a:rPr lang="en-US">
                <a:effectLst/>
              </a:rPr>
              <a:t> </a:t>
            </a:r>
            <a:endParaRPr lang="en-US"/>
          </a:p>
        </p:txBody>
      </p:sp>
    </p:spTree>
    <p:extLst>
      <p:ext uri="{BB962C8B-B14F-4D97-AF65-F5344CB8AC3E}">
        <p14:creationId xmlns:p14="http://schemas.microsoft.com/office/powerpoint/2010/main" val="332689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1F01-9755-A536-6E23-86C926699C85}"/>
              </a:ext>
            </a:extLst>
          </p:cNvPr>
          <p:cNvSpPr>
            <a:spLocks noGrp="1"/>
          </p:cNvSpPr>
          <p:nvPr>
            <p:ph type="title"/>
          </p:nvPr>
        </p:nvSpPr>
        <p:spPr>
          <a:xfrm>
            <a:off x="936172" y="2763685"/>
            <a:ext cx="10515600" cy="2024927"/>
          </a:xfrm>
        </p:spPr>
        <p:txBody>
          <a:bodyPr>
            <a:normAutofit fontScale="90000"/>
          </a:bodyPr>
          <a:lstStyle/>
          <a:p>
            <a:pPr>
              <a:lnSpc>
                <a:spcPct val="150000"/>
              </a:lnSpc>
            </a:pPr>
            <a:r>
              <a:rPr lang="en-US"/>
              <a:t>Answer: B</a:t>
            </a:r>
            <a:br>
              <a:rPr lang="en-US"/>
            </a:br>
            <a:r>
              <a:rPr lang="en-US" sz="2700" b="0">
                <a:latin typeface="Verdana" panose="020B0604030504040204" pitchFamily="34" charset="0"/>
                <a:ea typeface="Verdana" panose="020B0604030504040204" pitchFamily="34" charset="0"/>
                <a:cs typeface="Verdana" panose="020B0604030504040204" pitchFamily="34" charset="0"/>
              </a:rPr>
              <a:t>In 1939, the association that would become NTEU issued its first charter, establishing Chapter 1, advocating for Milwaukee Bureau of Internal Revenue employees. </a:t>
            </a:r>
            <a:br>
              <a:rPr lang="en-US"/>
            </a:br>
            <a:endParaRPr lang="en-US"/>
          </a:p>
        </p:txBody>
      </p:sp>
    </p:spTree>
    <p:extLst>
      <p:ext uri="{BB962C8B-B14F-4D97-AF65-F5344CB8AC3E}">
        <p14:creationId xmlns:p14="http://schemas.microsoft.com/office/powerpoint/2010/main" val="260963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CF87-B25A-CDCA-1914-475C24A0630D}"/>
              </a:ext>
            </a:extLst>
          </p:cNvPr>
          <p:cNvSpPr>
            <a:spLocks noGrp="1"/>
          </p:cNvSpPr>
          <p:nvPr>
            <p:ph type="title"/>
          </p:nvPr>
        </p:nvSpPr>
        <p:spPr/>
        <p:txBody>
          <a:bodyPr>
            <a:normAutofit/>
          </a:bodyPr>
          <a:lstStyle/>
          <a:p>
            <a:pPr marL="466725" indent="-466725"/>
            <a:r>
              <a:rPr lang="en-US" sz="3600"/>
              <a:t>4. NTEU represents tens of thousands of employees at these financial regulatory agencies:</a:t>
            </a:r>
          </a:p>
        </p:txBody>
      </p:sp>
      <p:sp>
        <p:nvSpPr>
          <p:cNvPr id="3" name="Content Placeholder 2">
            <a:extLst>
              <a:ext uri="{FF2B5EF4-FFF2-40B4-BE49-F238E27FC236}">
                <a16:creationId xmlns:a16="http://schemas.microsoft.com/office/drawing/2014/main" id="{BD4D20DB-2424-3E54-4578-22EB30217D64}"/>
              </a:ext>
            </a:extLst>
          </p:cNvPr>
          <p:cNvSpPr>
            <a:spLocks noGrp="1"/>
          </p:cNvSpPr>
          <p:nvPr>
            <p:ph idx="1"/>
          </p:nvPr>
        </p:nvSpPr>
        <p:spPr/>
        <p:txBody>
          <a:bodyPr/>
          <a:lstStyle/>
          <a:p>
            <a:pPr marL="976313" indent="-509588"/>
            <a:r>
              <a:rPr lang="en-US"/>
              <a:t>Securities and Exchange Commission</a:t>
            </a:r>
          </a:p>
          <a:p>
            <a:pPr marL="976313" indent="-509588"/>
            <a:r>
              <a:rPr lang="en-US"/>
              <a:t>Consumer Financial Protection Bureau</a:t>
            </a:r>
          </a:p>
          <a:p>
            <a:pPr marL="976313" indent="-509588"/>
            <a:r>
              <a:rPr lang="en-US"/>
              <a:t>Federal Deposit Insurance Corporation</a:t>
            </a:r>
          </a:p>
          <a:p>
            <a:pPr marL="976313" indent="-509588"/>
            <a:r>
              <a:rPr lang="en-US"/>
              <a:t>All of the above</a:t>
            </a:r>
            <a:r>
              <a:rPr lang="en-US">
                <a:effectLst/>
              </a:rPr>
              <a:t> </a:t>
            </a:r>
            <a:endParaRPr lang="en-US"/>
          </a:p>
        </p:txBody>
      </p:sp>
    </p:spTree>
    <p:extLst>
      <p:ext uri="{BB962C8B-B14F-4D97-AF65-F5344CB8AC3E}">
        <p14:creationId xmlns:p14="http://schemas.microsoft.com/office/powerpoint/2010/main" val="3371611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3a1d3fe-5523-40c3-87b9-845c2878c77a">
      <Terms xmlns="http://schemas.microsoft.com/office/infopath/2007/PartnerControls"/>
    </lcf76f155ced4ddcb4097134ff3c332f>
    <TaxCatchAll xmlns="a2689fc0-a6ea-4402-93a1-de758133297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737B678F1B1D41A6E5A68DB3F0BB92" ma:contentTypeVersion="16" ma:contentTypeDescription="Create a new document." ma:contentTypeScope="" ma:versionID="204c0c476b735fbc87414f09e45a857c">
  <xsd:schema xmlns:xsd="http://www.w3.org/2001/XMLSchema" xmlns:xs="http://www.w3.org/2001/XMLSchema" xmlns:p="http://schemas.microsoft.com/office/2006/metadata/properties" xmlns:ns2="83a1d3fe-5523-40c3-87b9-845c2878c77a" xmlns:ns3="a2689fc0-a6ea-4402-93a1-de758133297f" targetNamespace="http://schemas.microsoft.com/office/2006/metadata/properties" ma:root="true" ma:fieldsID="89534c86ac6f252f74e8363ec34e0e77" ns2:_="" ns3:_="">
    <xsd:import namespace="83a1d3fe-5523-40c3-87b9-845c2878c77a"/>
    <xsd:import namespace="a2689fc0-a6ea-4402-93a1-de758133297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a1d3fe-5523-40c3-87b9-845c2878c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4025220-abd7-486a-a74f-723691384d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2689fc0-a6ea-4402-93a1-de758133297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99de70-cf7e-47cb-92da-46209d979ea1}" ma:internalName="TaxCatchAll" ma:showField="CatchAllData" ma:web="a2689fc0-a6ea-4402-93a1-de75813329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370C4B-EF64-4CA2-89CE-BB2BCE8F6A53}">
  <ds:schemaRefs>
    <ds:schemaRef ds:uri="83a1d3fe-5523-40c3-87b9-845c2878c77a"/>
    <ds:schemaRef ds:uri="http://www.w3.org/XML/1998/namespace"/>
    <ds:schemaRef ds:uri="http://schemas.microsoft.com/office/2006/metadata/properties"/>
    <ds:schemaRef ds:uri="http://schemas.openxmlformats.org/package/2006/metadata/core-properties"/>
    <ds:schemaRef ds:uri="http://purl.org/dc/elements/1.1/"/>
    <ds:schemaRef ds:uri="a2689fc0-a6ea-4402-93a1-de758133297f"/>
    <ds:schemaRef ds:uri="http://schemas.microsoft.com/office/2006/documentManagement/typ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D534D168-FE01-4A26-8769-FE0D13D38E6C}">
  <ds:schemaRefs>
    <ds:schemaRef ds:uri="83a1d3fe-5523-40c3-87b9-845c2878c77a"/>
    <ds:schemaRef ds:uri="a2689fc0-a6ea-4402-93a1-de75813329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28FC64B-09D7-4BC8-8B13-024B106A37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TotalTime>
  <Words>862</Words>
  <Application>Microsoft Office PowerPoint</Application>
  <PresentationFormat>Widescreen</PresentationFormat>
  <Paragraphs>59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Minion Pro</vt:lpstr>
      <vt:lpstr>Verdana</vt:lpstr>
      <vt:lpstr>Office Theme</vt:lpstr>
      <vt:lpstr>PowerPoint Presentation</vt:lpstr>
      <vt:lpstr>It’s Labor Recognition Week!</vt:lpstr>
      <vt:lpstr>1. NTEU represents federal employees at how many different agencies?</vt:lpstr>
      <vt:lpstr>Answer: D NTEU proudly represents federal employees at 34 different federal agencies and offices. </vt:lpstr>
      <vt:lpstr>2. The newest bargaining unit to join our union comes from which agency?</vt:lpstr>
      <vt:lpstr>Answer: A Recently, two groups of employees at the Bureau of Land Management (BLM) voted overwhelmingly in separate elections for NTEU as their exclusive representative. They are part of Chapter 340 (New Mexico State Office) and formed NTEU’s newest Chapter 341 (BLM Headquarters). </vt:lpstr>
      <vt:lpstr>3. NTEU Chapter 1 represents these employees:</vt:lpstr>
      <vt:lpstr>Answer: B In 1939, the association that would become NTEU issued its first charter, establishing Chapter 1, advocating for Milwaukee Bureau of Internal Revenue employees.  </vt:lpstr>
      <vt:lpstr>4. NTEU represents tens of thousands of employees at these financial regulatory agencies:</vt:lpstr>
      <vt:lpstr>Answer: D And we also proudly represent employees at these financial regulatory agencies: Office of the Comptroller of the Currency, Commodity Futures Trading Commission, and the National Credit Union Administration. </vt:lpstr>
      <vt:lpstr>5. Employees at this NTEU-represented agency have seized everything from illegal drugs and weapons, to counterfeit COVID-19 supplies, to exotic animals and invasive plants. </vt:lpstr>
      <vt:lpstr>Answer: B We have highly-skilled Customs and Border Protection (CBP) employees to thank for protecting the American people, our national economy and agriculture from threats at our borders. </vt:lpstr>
      <vt:lpstr>6. Students from 118 different federal law enforcement agencies receive training from NTEU-represented instructors at this agency:</vt:lpstr>
      <vt:lpstr>Answer: D Over the past 46 years, Federal Law Enforcement Training Centers (FLETC) have grown into the nation’s largest provider of law enforcement training. In fact, they train NTEU-represented officers at CBP and the Federal Police Officers of Hawaii. NTEU is proud to represent FLETC trainers and support staff.  </vt:lpstr>
      <vt:lpstr>7. NTEU represents more than 16,000 employees at HHS, including at these operating divisions:</vt:lpstr>
      <vt:lpstr>Answer: D Along with these offices, NTEU represents HHS employees at the Administration for Community Living; Health Resources and Services Administration; National Center for Health Statistics; Office of the Secretary; and Program Support Center. NTEU-represented HHS employees promote public health, inspect food and medicine, and manage the country’s health programs. </vt:lpstr>
      <vt:lpstr>8. True or False: Park rangers are the only employees NTEU represents at the National Park Service. </vt:lpstr>
      <vt:lpstr>Answer: False NTEU represents a diverse group of National Park Service (NPS) employees, all committed to protecting our national heritage and some of our most cherished national treasures. Along with park rangers, they include gardeners, maintenance workers, skilled trades workers, archeologists, anthropologists and researchers. </vt:lpstr>
      <vt:lpstr>9. NTEU-represented Enforcement Officers at this agency have helped bring multiple cases against public water systems that were not compliant with federal safety regulations. </vt:lpstr>
      <vt:lpstr>Answer: C NTEU-represented Environmental Protection Agency (EPA) employees can be found across the country working to monitor and enforce federal laws, as well as educate citizens, and establish partnerships with state and local governments and businesses. </vt:lpstr>
      <vt:lpstr>10. True or False: NTEU-represented employees touch the lives of every American in meaningful, positive ways.</vt:lpstr>
      <vt:lpstr>Answer: True The list of critical tasks NTEU-represented employees perform for our nation each and every day is long—very long! Our members do everything from protecting our borders to safeguarding our food, air and water, to supporting research for a global clean-energy economy, to collecting the revenue that keeps our country functioning. And that only touches the surface.  </vt:lpstr>
      <vt:lpstr>How Did You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Miranda, Jessica</dc:creator>
  <cp:lastModifiedBy>Nicole Makeig</cp:lastModifiedBy>
  <cp:revision>2</cp:revision>
  <dcterms:created xsi:type="dcterms:W3CDTF">2022-07-29T21:01:46Z</dcterms:created>
  <dcterms:modified xsi:type="dcterms:W3CDTF">2022-08-10T15:35:08Z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0x01010078737B678F1B1D41A6E5A68DB3F0BB92</vt:lpwstr>
  </property>
  <property fmtid="{D5CDD505-2E9C-101B-9397-08002B2CF9AE}" pid="3" name="MediaServiceImageTags">
    <vt:lpwstr/>
  </property>
</Properties>
</file>