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726" r:id="rId4"/>
  </p:sldMasterIdLst>
  <p:notesMasterIdLst>
    <p:notesMasterId r:id="rId26"/>
  </p:notesMasterIdLst>
  <p:handoutMasterIdLst>
    <p:handoutMasterId r:id="rId27"/>
  </p:handoutMasterIdLst>
  <p:sldIdLst>
    <p:sldId id="388" r:id="rId5"/>
    <p:sldId id="411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12" r:id="rId19"/>
    <p:sldId id="413" r:id="rId20"/>
    <p:sldId id="410" r:id="rId21"/>
    <p:sldId id="415" r:id="rId22"/>
    <p:sldId id="416" r:id="rId23"/>
    <p:sldId id="417" r:id="rId24"/>
    <p:sldId id="414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69">
          <p15:clr>
            <a:srgbClr val="A4A3A4"/>
          </p15:clr>
        </p15:guide>
        <p15:guide id="2" pos="5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F8B"/>
    <a:srgbClr val="004FF8"/>
    <a:srgbClr val="48C7FA"/>
    <a:srgbClr val="FF5944"/>
    <a:srgbClr val="37AFFF"/>
    <a:srgbClr val="E81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79853" autoAdjust="0"/>
  </p:normalViewPr>
  <p:slideViewPr>
    <p:cSldViewPr snapToGrid="0">
      <p:cViewPr varScale="1">
        <p:scale>
          <a:sx n="91" d="100"/>
          <a:sy n="91" d="100"/>
        </p:scale>
        <p:origin x="2184" y="90"/>
      </p:cViewPr>
      <p:guideLst>
        <p:guide orient="horz" pos="1269"/>
        <p:guide pos="596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64915F-3FC0-48F5-BE38-D75E1A4B2A7C}" type="datetimeFigureOut">
              <a:rPr lang="en-US"/>
              <a:pPr>
                <a:defRPr/>
              </a:pPr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6F9CD1-DF18-40BB-A89B-EA0DC4691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11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C45B8B-CE80-402A-BC30-A5EB286D2D3D}" type="datetimeFigureOut">
              <a:rPr lang="en-US"/>
              <a:pPr>
                <a:defRPr/>
              </a:pPr>
              <a:t>8/22/2018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2246B4-0994-4D25-89AF-95C82F2C7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80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C0610-5AB4-0045-823F-936B1AC5BA5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77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01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0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59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15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4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3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8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8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8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5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4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0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246B4-0994-4D25-89AF-95C82F2C72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5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gradFill flip="none" rotWithShape="1">
                  <a:gsLst>
                    <a:gs pos="18000">
                      <a:schemeClr val="tx2">
                        <a:lumMod val="75000"/>
                      </a:schemeClr>
                    </a:gs>
                    <a:gs pos="92000">
                      <a:schemeClr val="accent5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3-01593_Slide_4-13"/>
          <p:cNvPicPr>
            <a:picLocks noChangeAspect="1" noChangeArrowheads="1"/>
          </p:cNvPicPr>
          <p:nvPr userDrawn="1"/>
        </p:nvPicPr>
        <p:blipFill>
          <a:blip r:embed="rId2">
            <a:lum bright="100000" contrast="100000"/>
          </a:blip>
          <a:srcRect/>
          <a:stretch>
            <a:fillRect/>
          </a:stretch>
        </p:blipFill>
        <p:spPr bwMode="auto">
          <a:xfrm>
            <a:off x="0" y="3505200"/>
            <a:ext cx="97520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0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74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4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6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2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1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3-01593_Slide_4-13"/>
          <p:cNvPicPr>
            <a:picLocks noChangeAspect="1" noChangeArrowheads="1"/>
          </p:cNvPicPr>
          <p:nvPr userDrawn="1"/>
        </p:nvPicPr>
        <p:blipFill>
          <a:blip r:embed="rId2">
            <a:lum bright="100000" contrast="100000"/>
          </a:blip>
          <a:srcRect/>
          <a:stretch>
            <a:fillRect/>
          </a:stretch>
        </p:blipFill>
        <p:spPr bwMode="auto">
          <a:xfrm>
            <a:off x="0" y="3505200"/>
            <a:ext cx="97520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30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40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09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68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700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782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629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742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NTEU | LEADERSHIP | SPRING TRAINING 2013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3997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82193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white"/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sto M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86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809787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541250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22797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84210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FFB06E9-DBDF-3C42-8B7E-C419827E4C76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05243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55199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751742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06E9-DBDF-3C42-8B7E-C419827E4C76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8/22/2018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71CE-3295-6F4B-885F-E70F8941109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94631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1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rgbClr val="113F8B"/>
            </a:gs>
            <a:gs pos="51000">
              <a:schemeClr val="tx1"/>
            </a:gs>
            <a:gs pos="100000">
              <a:srgbClr val="113F8B"/>
            </a:gs>
          </a:gsLst>
          <a:lin ang="128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1000">
              <a:srgbClr val="000000"/>
            </a:gs>
            <a:gs pos="100000">
              <a:schemeClr val="accent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rgbClr val="000000"/>
          </a:solidFill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1000">
              <a:srgbClr val="000000"/>
            </a:gs>
            <a:gs pos="100000">
              <a:schemeClr val="accent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NTEU | LEADERSHIP | SPRING TRAINING 2013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CE7AC-84BB-8E4E-AB42-6F609B1F6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1000">
              <a:srgbClr val="000000"/>
            </a:gs>
            <a:gs pos="100000">
              <a:schemeClr val="accent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 rectangle.png"/>
          <p:cNvPicPr>
            <a:picLocks noChangeAspect="1"/>
          </p:cNvPicPr>
          <p:nvPr/>
        </p:nvPicPr>
        <p:blipFill>
          <a:blip r:embed="rId9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ransition>
    <p:fade/>
  </p:transition>
  <p:hf sldNum="0"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987" y="4499534"/>
            <a:ext cx="8228013" cy="1066800"/>
          </a:xfrm>
        </p:spPr>
        <p:txBody>
          <a:bodyPr>
            <a:normAutofit/>
          </a:bodyPr>
          <a:lstStyle/>
          <a:p>
            <a:r>
              <a:rPr lang="en-US" sz="4000" b="1" dirty="0"/>
              <a:t>Happy Labor Recognition Week!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B91DB-1AAA-4C9B-99BF-3A4B6A37F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066" y="794706"/>
            <a:ext cx="5944115" cy="3127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9" y="2209800"/>
            <a:ext cx="4953001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1962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>
                <a:solidFill>
                  <a:srgbClr val="80B606"/>
                </a:solidFill>
              </a:rPr>
              <a:t>		</a:t>
            </a:r>
          </a:p>
          <a:p>
            <a:pPr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6" name="Picture 5" descr="JFK_EO_Un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304800" y="3064020"/>
            <a:ext cx="3596640" cy="2767584"/>
          </a:xfrm>
          <a:prstGeom prst="rect">
            <a:avLst/>
          </a:prstGeom>
          <a:ln w="127000" cap="flat">
            <a:solidFill>
              <a:schemeClr val="bg1"/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58D479-6F67-4B5C-AB70-48E3ED69A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14600"/>
            <a:ext cx="8229601" cy="4191000"/>
          </a:xfrm>
        </p:spPr>
        <p:txBody>
          <a:bodyPr>
            <a:normAutofit/>
          </a:bodyPr>
          <a:lstStyle/>
          <a:p>
            <a:r>
              <a:rPr lang="en-US" sz="2400" dirty="0"/>
              <a:t>NTEU won millions of dollars in back pay </a:t>
            </a:r>
            <a:br>
              <a:rPr lang="en-US" sz="2400" dirty="0"/>
            </a:br>
            <a:r>
              <a:rPr lang="en-US" sz="2400" dirty="0"/>
              <a:t>for federal employees.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1974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2003</a:t>
            </a:r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2002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2006</a:t>
            </a:r>
          </a:p>
          <a:p>
            <a:pPr algn="r">
              <a:buNone/>
            </a:pPr>
            <a:endParaRPr lang="en-US" sz="2400" b="1" dirty="0"/>
          </a:p>
          <a:p>
            <a:pPr algn="r">
              <a:buNone/>
            </a:pPr>
            <a:r>
              <a:rPr lang="en-US" sz="2400" b="1" dirty="0"/>
              <a:t>Can you guess the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E80E0-5033-43E8-A2C8-3F6F3071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86000"/>
            <a:ext cx="9144000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EVERY Year!</a:t>
            </a:r>
            <a:endParaRPr lang="en-US" dirty="0">
              <a:solidFill>
                <a:srgbClr val="80B606"/>
              </a:solidFill>
            </a:endParaRPr>
          </a:p>
          <a:p>
            <a:pPr algn="ctr">
              <a:spcBef>
                <a:spcPts val="600"/>
              </a:spcBef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NTEU routinely wins back pay for federal employees; </a:t>
            </a:r>
            <a:br>
              <a:rPr lang="en-US" sz="2400" dirty="0"/>
            </a:br>
            <a:r>
              <a:rPr lang="en-US" sz="2400" dirty="0"/>
              <a:t>the total figure runs into the hundreds of millions of dollars.</a:t>
            </a:r>
          </a:p>
        </p:txBody>
      </p:sp>
      <p:pic>
        <p:nvPicPr>
          <p:cNvPr id="5" name="Picture 4" descr="stockvault-money1088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5"/>
          <a:stretch/>
        </p:blipFill>
        <p:spPr>
          <a:xfrm>
            <a:off x="0" y="4588004"/>
            <a:ext cx="9144000" cy="3793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A25784-9892-42FB-9242-F3997708F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14600"/>
            <a:ext cx="7696201" cy="4191000"/>
          </a:xfrm>
        </p:spPr>
        <p:txBody>
          <a:bodyPr>
            <a:normAutofit/>
          </a:bodyPr>
          <a:lstStyle/>
          <a:p>
            <a:r>
              <a:rPr lang="en-US" sz="2400" dirty="0"/>
              <a:t>NTEU negotiated the first guaranteed performance award agreement in the federal sector.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1988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1995</a:t>
            </a:r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1991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1997</a:t>
            </a:r>
          </a:p>
          <a:p>
            <a:pPr algn="r">
              <a:buNone/>
            </a:pPr>
            <a:endParaRPr lang="en-US" sz="2400" b="1" dirty="0"/>
          </a:p>
          <a:p>
            <a:pPr algn="r">
              <a:buNone/>
            </a:pPr>
            <a:r>
              <a:rPr lang="en-US" sz="2400" b="1" dirty="0"/>
              <a:t>Can you guess the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42C74-06D2-4DA3-8C7E-CDA4BFC01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d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46" y="1905691"/>
            <a:ext cx="2975054" cy="41587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55287"/>
            <a:ext cx="1904999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1995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91200" y="2514600"/>
            <a:ext cx="3048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80B606"/>
              </a:buClr>
              <a:buFont typeface="Wingdings" pitchFamily="2" charset="2"/>
              <a:buNone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That IRS agreement is now worth nearly </a:t>
            </a:r>
            <a:b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$35 million to employees and is a model contract in the federal government.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2039" y="28806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sto MT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15F94-DE6F-43E6-96CD-AB1E9A118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1F4FDF-32EF-488C-9469-16A9E811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FC80A8-3076-4F70-84B3-C089F08EAC14}"/>
              </a:ext>
            </a:extLst>
          </p:cNvPr>
          <p:cNvSpPr txBox="1">
            <a:spLocks/>
          </p:cNvSpPr>
          <p:nvPr/>
        </p:nvSpPr>
        <p:spPr>
          <a:xfrm>
            <a:off x="726526" y="2250172"/>
            <a:ext cx="8001001" cy="4191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400" dirty="0"/>
              <a:t>The Telework Enhancement Act requires federal agencies to establish policies promoting telework.</a:t>
            </a:r>
          </a:p>
          <a:p>
            <a:pPr fontAlgn="auto"/>
            <a:endParaRPr lang="en-US" dirty="0"/>
          </a:p>
          <a:p>
            <a:pPr fontAlgn="auto">
              <a:buFont typeface="Calibri" panose="020F0502020204030204" pitchFamily="34" charset="0"/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1997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2003</a:t>
            </a:r>
          </a:p>
          <a:p>
            <a:pPr fontAlgn="auto">
              <a:buFont typeface="Calibri" panose="020F0502020204030204" pitchFamily="34" charset="0"/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2010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 </a:t>
            </a:r>
            <a:r>
              <a:rPr lang="en-US" sz="2400" dirty="0">
                <a:cs typeface="Webdings" charset="2"/>
              </a:rPr>
              <a:t>2015</a:t>
            </a:r>
            <a:endParaRPr lang="en-US" sz="2400" dirty="0"/>
          </a:p>
          <a:p>
            <a:pPr algn="r" fontAlgn="auto">
              <a:buFont typeface="Calibri" panose="020F0502020204030204" pitchFamily="34" charset="0"/>
              <a:buNone/>
            </a:pPr>
            <a:endParaRPr lang="en-US" sz="2400" b="1" dirty="0"/>
          </a:p>
          <a:p>
            <a:pPr algn="r" fontAlgn="auto">
              <a:buFont typeface="Calibri" panose="020F0502020204030204" pitchFamily="34" charset="0"/>
              <a:buNone/>
            </a:pPr>
            <a:r>
              <a:rPr lang="en-US" sz="2400" b="1" dirty="0"/>
              <a:t>Can you guess the year?</a:t>
            </a:r>
          </a:p>
        </p:txBody>
      </p:sp>
    </p:spTree>
    <p:extLst>
      <p:ext uri="{BB962C8B-B14F-4D97-AF65-F5344CB8AC3E}">
        <p14:creationId xmlns:p14="http://schemas.microsoft.com/office/powerpoint/2010/main" val="267222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6C9904-2B21-45B7-ABFC-3F6529DE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FBCAFE-D766-4260-B72D-164011533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09800"/>
            <a:ext cx="91440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2010</a:t>
            </a:r>
            <a:r>
              <a:rPr lang="en-US" dirty="0"/>
              <a:t>	</a:t>
            </a:r>
          </a:p>
          <a:p>
            <a:pPr algn="ctr">
              <a:spcBef>
                <a:spcPts val="600"/>
              </a:spcBef>
              <a:buNone/>
            </a:pPr>
            <a:endParaRPr lang="en-US" sz="2400" dirty="0"/>
          </a:p>
          <a:p>
            <a:pPr algn="ctr">
              <a:spcBef>
                <a:spcPts val="0"/>
              </a:spcBef>
              <a:buNone/>
            </a:pPr>
            <a:r>
              <a:rPr lang="en-US" sz="2400" dirty="0"/>
              <a:t>NTEU never stops looking for ways to make </a:t>
            </a:r>
            <a:br>
              <a:rPr lang="en-US" sz="2400" dirty="0"/>
            </a:br>
            <a:r>
              <a:rPr lang="en-US" sz="2400" dirty="0"/>
              <a:t>programs better for federal employees.</a:t>
            </a:r>
          </a:p>
        </p:txBody>
      </p:sp>
    </p:spTree>
    <p:extLst>
      <p:ext uri="{BB962C8B-B14F-4D97-AF65-F5344CB8AC3E}">
        <p14:creationId xmlns:p14="http://schemas.microsoft.com/office/powerpoint/2010/main" val="222367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606337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5400" b="1" dirty="0">
                <a:solidFill>
                  <a:srgbClr val="113F8B"/>
                </a:solidFill>
              </a:rPr>
              <a:t>BONUS ROUND</a:t>
            </a:r>
          </a:p>
          <a:p>
            <a:endParaRPr lang="en-US" dirty="0">
              <a:solidFill>
                <a:srgbClr val="113F8B"/>
              </a:solidFill>
            </a:endParaRPr>
          </a:p>
          <a:p>
            <a:endParaRPr lang="en-US" dirty="0">
              <a:solidFill>
                <a:srgbClr val="113F8B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113F8B"/>
                </a:solidFill>
              </a:rPr>
              <a:t>Test your labor history.</a:t>
            </a:r>
            <a:endParaRPr lang="en-US" dirty="0">
              <a:solidFill>
                <a:srgbClr val="113F8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3A379-0E0F-480E-A253-4F6D55F2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1F4FDF-32EF-488C-9469-16A9E811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FC80A8-3076-4F70-84B3-C089F08EAC14}"/>
              </a:ext>
            </a:extLst>
          </p:cNvPr>
          <p:cNvSpPr txBox="1">
            <a:spLocks/>
          </p:cNvSpPr>
          <p:nvPr/>
        </p:nvSpPr>
        <p:spPr>
          <a:xfrm>
            <a:off x="726526" y="2250172"/>
            <a:ext cx="8001001" cy="4191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400" dirty="0"/>
              <a:t>The Fair Labor Standards Act of 1938 established which of the following:</a:t>
            </a:r>
          </a:p>
          <a:p>
            <a:pPr fontAlgn="auto"/>
            <a:endParaRPr lang="en-US" dirty="0"/>
          </a:p>
          <a:p>
            <a:pPr fontAlgn="auto">
              <a:buFont typeface="Calibri" panose="020F0502020204030204" pitchFamily="34" charset="0"/>
              <a:buNone/>
            </a:pPr>
            <a:r>
              <a:rPr lang="en-US" dirty="0"/>
              <a:t>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minimum wage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40-hour workweek</a:t>
            </a:r>
          </a:p>
          <a:p>
            <a:pPr fontAlgn="auto">
              <a:buFont typeface="Calibri" panose="020F0502020204030204" pitchFamily="34" charset="0"/>
              <a:buNone/>
            </a:pPr>
            <a:r>
              <a:rPr lang="en-US" dirty="0"/>
              <a:t>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overtime pay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 </a:t>
            </a:r>
            <a:r>
              <a:rPr lang="en-US" sz="2400" dirty="0">
                <a:cs typeface="Webdings" charset="2"/>
              </a:rPr>
              <a:t>prohibition on child labor</a:t>
            </a:r>
            <a:endParaRPr lang="en-US" sz="2400" dirty="0"/>
          </a:p>
          <a:p>
            <a:pPr algn="r" fontAlgn="auto">
              <a:buFont typeface="Calibri" panose="020F0502020204030204" pitchFamily="34" charset="0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638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6C9904-2B21-45B7-ABFC-3F6529DE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FBCAFE-D766-4260-B72D-164011533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09800"/>
            <a:ext cx="91440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All of Them!</a:t>
            </a:r>
            <a:r>
              <a:rPr lang="en-US" dirty="0"/>
              <a:t>	</a:t>
            </a:r>
          </a:p>
          <a:p>
            <a:pPr algn="ctr">
              <a:spcBef>
                <a:spcPts val="600"/>
              </a:spcBef>
              <a:buNone/>
            </a:pPr>
            <a:endParaRPr lang="en-US" sz="2400" dirty="0"/>
          </a:p>
          <a:p>
            <a:pPr algn="ctr">
              <a:spcBef>
                <a:spcPts val="0"/>
              </a:spcBef>
              <a:buNone/>
            </a:pPr>
            <a:r>
              <a:rPr lang="en-US" sz="2400" dirty="0"/>
              <a:t>Organized labor pushed for these provisions which were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/>
              <a:t>included in the 1938 law, passed the same year NTEU was founded.</a:t>
            </a:r>
          </a:p>
          <a:p>
            <a:pPr algn="ctr">
              <a:spcBef>
                <a:spcPts val="0"/>
              </a:spcBef>
              <a:buNone/>
            </a:pPr>
            <a:endParaRPr lang="en-US" sz="2400" dirty="0"/>
          </a:p>
          <a:p>
            <a:pPr algn="ctr">
              <a:spcBef>
                <a:spcPts val="0"/>
              </a:spcBef>
              <a:buNone/>
            </a:pPr>
            <a:r>
              <a:rPr lang="en-US" sz="2400" dirty="0"/>
              <a:t>Over the years, NTEU made sure the federal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/>
              <a:t>workplace adopted the FLSA provisions.</a:t>
            </a:r>
          </a:p>
        </p:txBody>
      </p:sp>
    </p:spTree>
    <p:extLst>
      <p:ext uri="{BB962C8B-B14F-4D97-AF65-F5344CB8AC3E}">
        <p14:creationId xmlns:p14="http://schemas.microsoft.com/office/powerpoint/2010/main" val="89073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929CAD-4D67-4CFD-AC73-6FF39C3E2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113F8B"/>
                </a:solidFill>
              </a:rPr>
              <a:t>Are YOU up for a challenge?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4475F8-A095-41C8-A6BB-E981EBBBB7D6}"/>
              </a:ext>
            </a:extLst>
          </p:cNvPr>
          <p:cNvSpPr txBox="1"/>
          <p:nvPr/>
        </p:nvSpPr>
        <p:spPr>
          <a:xfrm>
            <a:off x="2900855" y="4803228"/>
            <a:ext cx="546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13F8B"/>
                </a:solidFill>
              </a:rPr>
              <a:t>See how well you know NTEU’s history…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6C9904-2B21-45B7-ABFC-3F6529DE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FBCAFE-D766-4260-B72D-164011533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09800"/>
            <a:ext cx="91440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It is true…</a:t>
            </a:r>
            <a:r>
              <a:rPr lang="en-US" dirty="0"/>
              <a:t>	</a:t>
            </a:r>
          </a:p>
          <a:p>
            <a:pPr algn="ctr">
              <a:spcBef>
                <a:spcPts val="600"/>
              </a:spcBef>
              <a:buNone/>
            </a:pPr>
            <a:endParaRPr lang="en-US" sz="2400" dirty="0"/>
          </a:p>
          <a:p>
            <a:pPr algn="ctr">
              <a:spcBef>
                <a:spcPts val="0"/>
              </a:spcBef>
              <a:buNone/>
            </a:pPr>
            <a:r>
              <a:rPr lang="en-US" sz="2400" dirty="0"/>
              <a:t>Labor unions brought you the weekend and so much more. </a:t>
            </a:r>
          </a:p>
          <a:p>
            <a:pPr algn="ctr">
              <a:spcBef>
                <a:spcPts val="0"/>
              </a:spcBef>
              <a:buNone/>
            </a:pPr>
            <a:endParaRPr lang="en-US" sz="2400" dirty="0"/>
          </a:p>
          <a:p>
            <a:pPr algn="ctr">
              <a:spcBef>
                <a:spcPts val="0"/>
              </a:spcBef>
              <a:buNone/>
            </a:pPr>
            <a:r>
              <a:rPr lang="en-US" sz="3600" dirty="0"/>
              <a:t>NTEU is proud to be the </a:t>
            </a:r>
            <a:br>
              <a:rPr lang="en-US" sz="3600" dirty="0"/>
            </a:b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most effective labor union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600" dirty="0"/>
              <a:t>in the federal sector. </a:t>
            </a:r>
          </a:p>
        </p:txBody>
      </p:sp>
    </p:spTree>
    <p:extLst>
      <p:ext uri="{BB962C8B-B14F-4D97-AF65-F5344CB8AC3E}">
        <p14:creationId xmlns:p14="http://schemas.microsoft.com/office/powerpoint/2010/main" val="2944783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6828572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>
                <a:solidFill>
                  <a:srgbClr val="113F8B"/>
                </a:solidFill>
              </a:rPr>
              <a:t>NTEU has a rich history that provides us with the experience and expertise to handle challenging times…and we will continue to fight for the dignity and respect for federal employees. </a:t>
            </a:r>
          </a:p>
          <a:p>
            <a:endParaRPr lang="en-US" dirty="0">
              <a:solidFill>
                <a:srgbClr val="113F8B"/>
              </a:solidFill>
            </a:endParaRPr>
          </a:p>
          <a:p>
            <a:endParaRPr lang="en-US" dirty="0">
              <a:solidFill>
                <a:srgbClr val="113F8B"/>
              </a:solidFill>
            </a:endParaRPr>
          </a:p>
          <a:p>
            <a:pPr algn="r">
              <a:buNone/>
            </a:pPr>
            <a:r>
              <a:rPr lang="en-US" b="1" dirty="0">
                <a:solidFill>
                  <a:srgbClr val="113F8B"/>
                </a:solidFill>
              </a:rPr>
              <a:t>Thanks for playing!</a:t>
            </a:r>
            <a:endParaRPr lang="en-US" dirty="0">
              <a:solidFill>
                <a:srgbClr val="113F8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3A379-0E0F-480E-A253-4F6D55F2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573" y="1997504"/>
            <a:ext cx="7152290" cy="3567215"/>
          </a:xfrm>
        </p:spPr>
        <p:txBody>
          <a:bodyPr>
            <a:normAutofit/>
          </a:bodyPr>
          <a:lstStyle/>
          <a:p>
            <a:r>
              <a:rPr lang="en-US" sz="2400" dirty="0"/>
              <a:t>Federal employees’ political voices were freed as NTEU secured major revisions to the Hatch Act in….</a:t>
            </a:r>
            <a:br>
              <a:rPr lang="en-US" sz="2400" dirty="0"/>
            </a:br>
            <a:endParaRPr lang="en-US" dirty="0"/>
          </a:p>
          <a:p>
            <a:pPr>
              <a:buNone/>
            </a:pPr>
            <a:r>
              <a:rPr lang="en-US" dirty="0"/>
              <a:t>			</a:t>
            </a:r>
            <a:r>
              <a:rPr lang="en-US" sz="2400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sz="2400" dirty="0"/>
              <a:t>1973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1994</a:t>
            </a:r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1984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2001</a:t>
            </a:r>
            <a:endParaRPr lang="en-US" sz="2400" b="1" dirty="0"/>
          </a:p>
          <a:p>
            <a:pPr algn="r">
              <a:buNone/>
            </a:pPr>
            <a:endParaRPr lang="en-US" sz="2400" b="1" dirty="0"/>
          </a:p>
          <a:p>
            <a:pPr algn="r">
              <a:buNone/>
            </a:pPr>
            <a:r>
              <a:rPr lang="en-US" sz="2400" b="1" dirty="0"/>
              <a:t>Can you guess the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0830F-1883-41F9-96D0-FBD933CAC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5990"/>
            <a:ext cx="9144000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1994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600"/>
              </a:spcBef>
              <a:buNone/>
            </a:pPr>
            <a:endParaRPr lang="en-US" sz="2400" dirty="0"/>
          </a:p>
          <a:p>
            <a:pPr algn="ctr">
              <a:spcBef>
                <a:spcPts val="600"/>
              </a:spcBef>
              <a:buNone/>
            </a:pPr>
            <a:r>
              <a:rPr lang="en-US" sz="2400" dirty="0"/>
              <a:t>NTEU won major reforms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2400" dirty="0"/>
              <a:t>to the Hatch Act in 1994.</a:t>
            </a:r>
          </a:p>
        </p:txBody>
      </p:sp>
      <p:pic>
        <p:nvPicPr>
          <p:cNvPr id="5" name="Picture 4" descr="netu-button-hatch-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6605915" y="4267913"/>
            <a:ext cx="2365138" cy="2356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AA0DED-B00F-41E2-9654-421F126E8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083" y="2438400"/>
            <a:ext cx="763787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NTEU—alone, as other federal unions were opposed—won a new law giving federal employees AWS in…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1982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1991</a:t>
            </a:r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1987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sz="2400" dirty="0"/>
              <a:t>1998</a:t>
            </a:r>
          </a:p>
          <a:p>
            <a:pPr algn="r">
              <a:buNone/>
            </a:pPr>
            <a:endParaRPr lang="en-US" sz="2400" b="1" dirty="0"/>
          </a:p>
          <a:p>
            <a:pPr algn="r">
              <a:buNone/>
            </a:pPr>
            <a:r>
              <a:rPr lang="en-US" sz="2400" b="1" dirty="0"/>
              <a:t>Can you guess the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D3752-68CD-43EC-A41E-8D3512E3F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138" y="2209800"/>
            <a:ext cx="5479862" cy="4191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703" b="1" dirty="0"/>
          </a:p>
          <a:p>
            <a:pPr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1982</a:t>
            </a:r>
            <a:r>
              <a:rPr lang="en-US" dirty="0"/>
              <a:t>			</a:t>
            </a:r>
          </a:p>
          <a:p>
            <a:pPr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Since passage of that act, NTEU has negotiated enforceable programs in its contracts.</a:t>
            </a:r>
          </a:p>
        </p:txBody>
      </p:sp>
      <p:pic>
        <p:nvPicPr>
          <p:cNvPr id="6" name="Picture 5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0" y="1905000"/>
            <a:ext cx="5721538" cy="5694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0DBA43-C036-48CD-B671-CD72E9A06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514600"/>
            <a:ext cx="8001001" cy="3886200"/>
          </a:xfrm>
        </p:spPr>
        <p:txBody>
          <a:bodyPr>
            <a:normAutofit/>
          </a:bodyPr>
          <a:lstStyle/>
          <a:p>
            <a:r>
              <a:rPr lang="en-US" sz="2400" dirty="0"/>
              <a:t>Binding and enforceable arbitration replaced advisory arbitration, strengthening the rights of employees.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1969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1982</a:t>
            </a:r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1978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1986</a:t>
            </a:r>
          </a:p>
          <a:p>
            <a:pPr algn="r">
              <a:buNone/>
            </a:pPr>
            <a:endParaRPr lang="en-US" sz="2400" b="1" dirty="0"/>
          </a:p>
          <a:p>
            <a:pPr algn="r">
              <a:buNone/>
            </a:pPr>
            <a:r>
              <a:rPr lang="en-US" sz="2400" b="1" dirty="0"/>
              <a:t>Can you guess the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EF207-8F58-4C25-A871-1F982573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v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25" y="3838633"/>
            <a:ext cx="3685575" cy="24454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09800"/>
            <a:ext cx="91440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1978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762353"/>
            <a:ext cx="5105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Binding arbitration is part of the </a:t>
            </a:r>
            <a:b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</a:b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Civil Service Reform Act of 1978, </a:t>
            </a:r>
            <a:b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</a:b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a key improvement to the original bill.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prstClr val="black"/>
              </a:solidFill>
              <a:latin typeface="Calisto M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CF590-5A5A-4CE4-AB8C-9E5F1054C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82" y="2438400"/>
            <a:ext cx="8077201" cy="4191000"/>
          </a:xfrm>
        </p:spPr>
        <p:txBody>
          <a:bodyPr>
            <a:normAutofit/>
          </a:bodyPr>
          <a:lstStyle/>
          <a:p>
            <a:r>
              <a:rPr lang="en-US" sz="2400" dirty="0"/>
              <a:t>President John F. Kennedy signed an executive order giving federal employees the right to collective bargaining.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1960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1962</a:t>
            </a:r>
          </a:p>
          <a:p>
            <a:pPr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1961</a:t>
            </a: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Webdings" charset="2"/>
                <a:cs typeface="Webdings" charset="2"/>
              </a:rPr>
              <a:t>4</a:t>
            </a:r>
            <a:r>
              <a:rPr lang="en-US" dirty="0"/>
              <a:t> </a:t>
            </a:r>
            <a:r>
              <a:rPr lang="en-US" sz="2400" dirty="0"/>
              <a:t>1963</a:t>
            </a:r>
          </a:p>
          <a:p>
            <a:pPr algn="r">
              <a:buNone/>
            </a:pPr>
            <a:endParaRPr lang="en-US" sz="2400" b="1" dirty="0"/>
          </a:p>
          <a:p>
            <a:pPr algn="r">
              <a:buNone/>
            </a:pPr>
            <a:r>
              <a:rPr lang="en-US" sz="2400" b="1" dirty="0"/>
              <a:t>Can you guess the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C5183-5431-4EC5-94BA-A0CA791BD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62" y="115614"/>
            <a:ext cx="6279930" cy="1569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S010286771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TS010286771</Template>
  <TotalTime>4849</TotalTime>
  <Words>247</Words>
  <Application>Microsoft Office PowerPoint</Application>
  <PresentationFormat>On-screen Show (4:3)</PresentationFormat>
  <Paragraphs>105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Calisto MT</vt:lpstr>
      <vt:lpstr>Courier New</vt:lpstr>
      <vt:lpstr>Webdings</vt:lpstr>
      <vt:lpstr>Wingdings</vt:lpstr>
      <vt:lpstr>TS010286771</vt:lpstr>
      <vt:lpstr>Custom Design</vt:lpstr>
      <vt:lpstr>White with Courier font for code slides</vt:lpstr>
      <vt:lpstr>Retrospect</vt:lpstr>
      <vt:lpstr>PowerPoint Presentation</vt:lpstr>
      <vt:lpstr>Are YOU up for a challenge?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dina.long</dc:creator>
  <cp:lastModifiedBy>Nicole Lanciano</cp:lastModifiedBy>
  <cp:revision>375</cp:revision>
  <cp:lastPrinted>2013-03-21T21:49:02Z</cp:lastPrinted>
  <dcterms:created xsi:type="dcterms:W3CDTF">2013-02-18T16:33:36Z</dcterms:created>
  <dcterms:modified xsi:type="dcterms:W3CDTF">2018-08-22T14:08:26Z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TC102867719990</vt:lpwstr>
  </property>
</Properties>
</file>